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4"/>
  </p:notesMasterIdLst>
  <p:handoutMasterIdLst>
    <p:handoutMasterId r:id="rId25"/>
  </p:handoutMasterIdLst>
  <p:sldIdLst>
    <p:sldId id="263" r:id="rId4"/>
    <p:sldId id="394" r:id="rId5"/>
    <p:sldId id="361" r:id="rId6"/>
    <p:sldId id="364" r:id="rId7"/>
    <p:sldId id="266" r:id="rId8"/>
    <p:sldId id="267" r:id="rId9"/>
    <p:sldId id="372" r:id="rId10"/>
    <p:sldId id="382" r:id="rId11"/>
    <p:sldId id="357" r:id="rId12"/>
    <p:sldId id="349" r:id="rId13"/>
    <p:sldId id="384" r:id="rId14"/>
    <p:sldId id="375" r:id="rId15"/>
    <p:sldId id="385" r:id="rId16"/>
    <p:sldId id="392" r:id="rId17"/>
    <p:sldId id="388" r:id="rId18"/>
    <p:sldId id="391" r:id="rId19"/>
    <p:sldId id="393" r:id="rId20"/>
    <p:sldId id="389" r:id="rId21"/>
    <p:sldId id="380" r:id="rId22"/>
    <p:sldId id="381" r:id="rId23"/>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6"/>
            <p14:sldId id="267"/>
            <p14:sldId id="372"/>
            <p14:sldId id="382"/>
            <p14:sldId id="357"/>
            <p14:sldId id="349"/>
            <p14:sldId id="384"/>
            <p14:sldId id="375"/>
            <p14:sldId id="385"/>
            <p14:sldId id="392"/>
            <p14:sldId id="388"/>
            <p14:sldId id="391"/>
            <p14:sldId id="393"/>
            <p14:sldId id="389"/>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002060"/>
    <a:srgbClr val="32AE33"/>
    <a:srgbClr val="332890"/>
    <a:srgbClr val="498B57"/>
    <a:srgbClr val="DD0907"/>
    <a:srgbClr val="0707D5"/>
    <a:srgbClr val="808080"/>
    <a:srgbClr val="E01D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84596" autoAdjust="0"/>
  </p:normalViewPr>
  <p:slideViewPr>
    <p:cSldViewPr snapToGrid="0">
      <p:cViewPr varScale="1">
        <p:scale>
          <a:sx n="109" d="100"/>
          <a:sy n="109" d="100"/>
        </p:scale>
        <p:origin x="666" y="102"/>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2019/7/10</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2019/7/10</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19</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9, 10</a:t>
            </a:r>
            <a:r>
              <a:rPr kumimoji="1" lang="ja-JP" altLang="en-US"/>
              <a:t>分ぐらいで、この</a:t>
            </a:r>
            <a:r>
              <a:rPr kumimoji="1" lang="en-US" altLang="ja-JP" dirty="0"/>
              <a:t>Case</a:t>
            </a:r>
            <a:r>
              <a:rPr kumimoji="1" lang="ja-JP" altLang="en-US"/>
              <a:t>が終了したらいいかんじ。</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44385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33494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16636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17853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358783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18</a:t>
            </a:fld>
            <a:endParaRPr kumimoji="1" lang="ja-JP" altLang="en-US"/>
          </a:p>
        </p:txBody>
      </p:sp>
    </p:spTree>
    <p:extLst>
      <p:ext uri="{BB962C8B-B14F-4D97-AF65-F5344CB8AC3E}">
        <p14:creationId xmlns:p14="http://schemas.microsoft.com/office/powerpoint/2010/main" val="58733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8" name="タイトル 1">
            <a:extLst>
              <a:ext uri="{FF2B5EF4-FFF2-40B4-BE49-F238E27FC236}">
                <a16:creationId xmlns="" xmlns:a16="http://schemas.microsoft.com/office/drawing/2014/main" id="{B8FEBB88-1CB7-4973-AF8C-AC5489ABFF5C}"/>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コンテンツ プレースホルダー 2">
            <a:extLst>
              <a:ext uri="{FF2B5EF4-FFF2-40B4-BE49-F238E27FC236}">
                <a16:creationId xmlns="" xmlns:a16="http://schemas.microsoft.com/office/drawing/2014/main" id="{241CC082-E0EF-4D10-BDF4-78A1B908588C}"/>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221918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 id="2147483711" r:id="rId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0.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0.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4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uFill>
                  <a:solidFill>
                    <a:srgbClr val="FF695E"/>
                  </a:solidFill>
                </a:uFill>
                <a:cs typeface="Arial" panose="020B0604020202020204" pitchFamily="34" charset="0"/>
              </a:rPr>
              <a:t>数値シミュレーションレーションによる</a:t>
            </a:r>
            <a:endParaRPr lang="en-US" altLang="ja-JP" sz="3600" b="1" dirty="0" smtClean="0">
              <a:uFill>
                <a:solidFill>
                  <a:srgbClr val="FF695E"/>
                </a:solidFill>
              </a:uFill>
              <a:cs typeface="Arial" panose="020B0604020202020204" pitchFamily="34" charset="0"/>
            </a:endParaRPr>
          </a:p>
          <a:p>
            <a:pPr algn="ctr"/>
            <a:r>
              <a:rPr lang="ja-JP" altLang="en-US" sz="3600" b="1" dirty="0" smtClean="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 </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東京大学</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大学院工学系研究科原子力国際専攻</a:t>
            </a:r>
            <a:endParaRPr lang="ja-JP" altLang="en-US" sz="1050" dirty="0">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smtClean="0">
                <a:latin typeface="Arial" panose="020B0604020202020204" pitchFamily="34" charset="0"/>
                <a:cs typeface="Arial" panose="020B0604020202020204" pitchFamily="34" charset="0"/>
              </a:rPr>
              <a:t>化学工学会関東支部横浜大会</a:t>
            </a:r>
            <a:endParaRPr lang="en-US" altLang="ja-JP" sz="1200" dirty="0" smtClean="0">
              <a:latin typeface="Arial" panose="020B0604020202020204" pitchFamily="34" charset="0"/>
              <a:cs typeface="Arial" panose="020B0604020202020204" pitchFamily="34" charset="0"/>
            </a:endParaRPr>
          </a:p>
          <a:p>
            <a:pPr algn="r"/>
            <a:r>
              <a:rPr lang="ja-JP" altLang="en-US" sz="1200" dirty="0" smtClean="0">
                <a:latin typeface="Arial" panose="020B0604020202020204" pitchFamily="34" charset="0"/>
                <a:cs typeface="Arial" panose="020B0604020202020204" pitchFamily="34" charset="0"/>
              </a:rPr>
              <a:t>分類 </a:t>
            </a:r>
            <a:r>
              <a:rPr lang="en-US" altLang="ja-JP" sz="1200" dirty="0" smtClean="0">
                <a:latin typeface="Arial" panose="020B0604020202020204" pitchFamily="34" charset="0"/>
                <a:cs typeface="Arial" panose="020B0604020202020204" pitchFamily="34" charset="0"/>
              </a:rPr>
              <a:t>: 6-f </a:t>
            </a:r>
            <a:r>
              <a:rPr lang="ja-JP" altLang="en-US" sz="1200" dirty="0" smtClean="0">
                <a:latin typeface="Arial" panose="020B0604020202020204" pitchFamily="34" charset="0"/>
                <a:cs typeface="Arial" panose="020B0604020202020204" pitchFamily="34" charset="0"/>
              </a:rPr>
              <a:t>情報処理技術</a:t>
            </a:r>
            <a:endParaRPr lang="en-US" altLang="ja-JP" sz="1200" dirty="0">
              <a:latin typeface="Arial" panose="020B0604020202020204" pitchFamily="34" charset="0"/>
              <a:cs typeface="Arial" panose="020B0604020202020204" pitchFamily="34" charset="0"/>
            </a:endParaRPr>
          </a:p>
          <a:p>
            <a:pPr algn="r"/>
            <a:r>
              <a:rPr kumimoji="1" lang="en-US" altLang="ja-JP" sz="1200" dirty="0" smtClean="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7780"/>
            <a:ext cx="7886700" cy="253916"/>
          </a:xfrm>
          <a:prstGeom prst="rect">
            <a:avLst/>
          </a:prstGeom>
          <a:noFill/>
        </p:spPr>
        <p:txBody>
          <a:bodyPr wrap="square" rtlCol="0">
            <a:spAutoFit/>
          </a:bodyPr>
          <a:lstStyle/>
          <a:p>
            <a:r>
              <a:rPr lang="en-US" altLang="ja-JP" sz="1050" dirty="0">
                <a:latin typeface="Arial" panose="020B0604020202020204" pitchFamily="34" charset="0"/>
                <a:ea typeface="メイリオ" panose="020B0604030504040204" pitchFamily="50" charset="-128"/>
                <a:cs typeface="Arial" panose="020B0604020202020204" pitchFamily="34" charset="0"/>
              </a:rPr>
              <a:t>2. </a:t>
            </a:r>
            <a:r>
              <a:rPr lang="ja-JP" altLang="en-US" sz="1050" dirty="0" smtClean="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6" name="コンテンツ プレースホルダー 5">
            <a:extLst>
              <a:ext uri="{FF2B5EF4-FFF2-40B4-BE49-F238E27FC236}">
                <a16:creationId xmlns="" xmlns:a16="http://schemas.microsoft.com/office/drawing/2014/main" id="{7BDC8CF1-8A70-46DB-9F7A-627F2D2C9692}"/>
              </a:ext>
            </a:extLst>
          </p:cNvPr>
          <p:cNvSpPr>
            <a:spLocks noGrp="1"/>
          </p:cNvSpPr>
          <p:nvPr>
            <p:ph idx="1"/>
          </p:nvPr>
        </p:nvSpPr>
        <p:spPr>
          <a:xfrm>
            <a:off x="0" y="2596858"/>
            <a:ext cx="9144000" cy="980476"/>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Influence of the Moving Speed of the Lower Punch</a:t>
            </a:r>
            <a:endParaRPr lang="ja-JP" altLang="en-US" sz="4400" b="1" dirty="0">
              <a:latin typeface="Arial" panose="020B0604020202020204" pitchFamily="34" charset="0"/>
              <a:cs typeface="Arial" panose="020B0604020202020204" pitchFamily="34" charset="0"/>
            </a:endParaRPr>
          </a:p>
        </p:txBody>
      </p:sp>
      <p:sp>
        <p:nvSpPr>
          <p:cNvPr id="4" name="タイトル 1">
            <a:extLst>
              <a:ext uri="{FF2B5EF4-FFF2-40B4-BE49-F238E27FC236}">
                <a16:creationId xmlns="" xmlns:a16="http://schemas.microsoft.com/office/drawing/2014/main" id="{F609AEB8-AC63-4470-A403-B7EAF0D3D01F}"/>
              </a:ext>
            </a:extLst>
          </p:cNvPr>
          <p:cNvSpPr txBox="1">
            <a:spLocks/>
          </p:cNvSpPr>
          <p:nvPr/>
        </p:nvSpPr>
        <p:spPr>
          <a:xfrm>
            <a:off x="1" y="2858815"/>
            <a:ext cx="8362242" cy="745519"/>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endParaRPr lang="ja-JP" altLang="en-US" sz="4500" dirty="0"/>
          </a:p>
        </p:txBody>
      </p:sp>
      <p:sp>
        <p:nvSpPr>
          <p:cNvPr id="8" name="正方形/長方形 7">
            <a:extLst>
              <a:ext uri="{FF2B5EF4-FFF2-40B4-BE49-F238E27FC236}">
                <a16:creationId xmlns=""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6694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 xmlns:a16="http://schemas.microsoft.com/office/drawing/2014/main" id="{076A412F-9EBC-42E4-85A2-C5308A6DCBC2}"/>
              </a:ext>
            </a:extLst>
          </p:cNvPr>
          <p:cNvGraphicFramePr>
            <a:graphicFrameLocks noGrp="1"/>
          </p:cNvGraphicFramePr>
          <p:nvPr>
            <p:extLst>
              <p:ext uri="{D42A27DB-BD31-4B8C-83A1-F6EECF244321}">
                <p14:modId xmlns:p14="http://schemas.microsoft.com/office/powerpoint/2010/main" val="462368671"/>
              </p:ext>
            </p:extLst>
          </p:nvPr>
        </p:nvGraphicFramePr>
        <p:xfrm>
          <a:off x="260571" y="2180584"/>
          <a:ext cx="6263321" cy="938826"/>
        </p:xfrm>
        <a:graphic>
          <a:graphicData uri="http://schemas.openxmlformats.org/drawingml/2006/table">
            <a:tbl>
              <a:tblPr firstRow="1" firstCol="1">
                <a:tableStyleId>{073A0DAA-6AF3-43AB-8588-CEC1D06C72B9}</a:tableStyleId>
              </a:tblPr>
              <a:tblGrid>
                <a:gridCol w="1636666">
                  <a:extLst>
                    <a:ext uri="{9D8B030D-6E8A-4147-A177-3AD203B41FA5}">
                      <a16:colId xmlns="" xmlns:a16="http://schemas.microsoft.com/office/drawing/2014/main" val="20000"/>
                    </a:ext>
                  </a:extLst>
                </a:gridCol>
                <a:gridCol w="1494993">
                  <a:extLst>
                    <a:ext uri="{9D8B030D-6E8A-4147-A177-3AD203B41FA5}">
                      <a16:colId xmlns="" xmlns:a16="http://schemas.microsoft.com/office/drawing/2014/main" val="20001"/>
                    </a:ext>
                  </a:extLst>
                </a:gridCol>
                <a:gridCol w="1594897">
                  <a:extLst>
                    <a:ext uri="{9D8B030D-6E8A-4147-A177-3AD203B41FA5}">
                      <a16:colId xmlns="" xmlns:a16="http://schemas.microsoft.com/office/drawing/2014/main" val="20002"/>
                    </a:ext>
                  </a:extLst>
                </a:gridCol>
                <a:gridCol w="1536765">
                  <a:extLst>
                    <a:ext uri="{9D8B030D-6E8A-4147-A177-3AD203B41FA5}">
                      <a16:colId xmlns="" xmlns:a16="http://schemas.microsoft.com/office/drawing/2014/main" val="20003"/>
                    </a:ext>
                  </a:extLst>
                </a:gridCol>
              </a:tblGrid>
              <a:tr h="309930">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2-3</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 xmlns:a16="http://schemas.microsoft.com/office/drawing/2014/main" val="10000"/>
                  </a:ext>
                </a:extLst>
              </a:tr>
              <a:tr h="628896">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Speed of Lower Punch [mm/s]</a:t>
                      </a:r>
                    </a:p>
                  </a:txBody>
                  <a:tcPr marL="7144" marR="7144" marT="7144" marB="0" anchor="ctr">
                    <a:solidFill>
                      <a:srgbClr val="FF695E"/>
                    </a:solidFill>
                  </a:tcPr>
                </a:tc>
                <a:tc>
                  <a:txBody>
                    <a:bodyPr/>
                    <a:lstStyle/>
                    <a:p>
                      <a:pPr algn="ctr" fontAlgn="ctr"/>
                      <a:r>
                        <a:rPr kumimoji="1" lang="en-US" altLang="ja-JP" sz="1800" b="1" u="none" strike="noStrike" dirty="0">
                          <a:effectLst/>
                          <a:uFill>
                            <a:solidFill>
                              <a:srgbClr val="FF0000"/>
                            </a:solidFill>
                          </a:uFill>
                          <a:latin typeface="Arial" panose="020B0604020202020204" pitchFamily="34" charset="0"/>
                          <a:cs typeface="Arial" panose="020B0604020202020204" pitchFamily="34" charset="0"/>
                        </a:rPr>
                        <a:t>100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u="none" strike="noStrike" dirty="0">
                          <a:effectLst/>
                          <a:latin typeface="Arial" panose="020B0604020202020204" pitchFamily="34" charset="0"/>
                          <a:cs typeface="Arial" panose="020B0604020202020204" pitchFamily="34" charset="0"/>
                        </a:rPr>
                        <a:t>200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300</a:t>
                      </a:r>
                    </a:p>
                  </a:txBody>
                  <a:tcPr marL="7144" marR="7144" marT="7144" marB="0" anchor="ctr">
                    <a:solidFill>
                      <a:srgbClr val="FFBEB9"/>
                    </a:solidFill>
                  </a:tcPr>
                </a:tc>
                <a:extLst>
                  <a:ext uri="{0D108BD9-81ED-4DB2-BD59-A6C34878D82A}">
                    <a16:rowId xmlns="" xmlns:a16="http://schemas.microsoft.com/office/drawing/2014/main" val="10001"/>
                  </a:ext>
                </a:extLst>
              </a:tr>
            </a:tbl>
          </a:graphicData>
        </a:graphic>
      </p:graphicFrame>
      <p:sp>
        <p:nvSpPr>
          <p:cNvPr id="20" name="タイトル 3">
            <a:extLst>
              <a:ext uri="{FF2B5EF4-FFF2-40B4-BE49-F238E27FC236}">
                <a16:creationId xmlns="" xmlns:a16="http://schemas.microsoft.com/office/drawing/2014/main" id="{E2409C26-936C-446E-B6DC-2384CE0797C5}"/>
              </a:ext>
            </a:extLst>
          </p:cNvPr>
          <p:cNvSpPr>
            <a:spLocks noGrp="1"/>
          </p:cNvSpPr>
          <p:nvPr>
            <p:ph type="title"/>
          </p:nvPr>
        </p:nvSpPr>
        <p:spPr>
          <a:xfrm>
            <a:off x="0" y="-17203"/>
            <a:ext cx="9144000" cy="811289"/>
          </a:xfrm>
        </p:spPr>
        <p:txBody>
          <a:bodyPr>
            <a:normAutofit/>
          </a:bodyPr>
          <a:lstStyle/>
          <a:p>
            <a:r>
              <a:rPr kumimoji="1" lang="en-US" altLang="ja-JP" dirty="0"/>
              <a:t> Simulation Conditions</a:t>
            </a:r>
            <a:endParaRPr kumimoji="1" lang="ja-JP" altLang="en-US" dirty="0"/>
          </a:p>
        </p:txBody>
      </p:sp>
      <p:sp>
        <p:nvSpPr>
          <p:cNvPr id="24" name="テキスト ボックス 23">
            <a:extLst>
              <a:ext uri="{FF2B5EF4-FFF2-40B4-BE49-F238E27FC236}">
                <a16:creationId xmlns="" xmlns:a16="http://schemas.microsoft.com/office/drawing/2014/main" id="{58410526-FA8D-46B9-907F-880F7E994C08}"/>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the moving speed of lower punch in the suction filling, compare 3 cases.</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6" name="表 25">
                <a:extLst>
                  <a:ext uri="{FF2B5EF4-FFF2-40B4-BE49-F238E27FC236}">
                    <a16:creationId xmlns="" xmlns:a16="http://schemas.microsoft.com/office/drawing/2014/main"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 xmlns:a16="http://schemas.microsoft.com/office/drawing/2014/main" val="20000"/>
                        </a:ext>
                      </a:extLst>
                    </a:gridCol>
                    <a:gridCol w="1164720">
                      <a:extLst>
                        <a:ext uri="{9D8B030D-6E8A-4147-A177-3AD203B41FA5}">
                          <a16:colId xmlns=""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6" name="表 25">
                <a:extLst>
                  <a:ext uri="{FF2B5EF4-FFF2-40B4-BE49-F238E27FC236}">
                    <a16:creationId xmlns:a16="http://schemas.microsoft.com/office/drawing/2014/main"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2"/>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7" name="表 26">
            <a:extLst>
              <a:ext uri="{FF2B5EF4-FFF2-40B4-BE49-F238E27FC236}">
                <a16:creationId xmlns="" xmlns:a16="http://schemas.microsoft.com/office/drawing/2014/main" id="{7151828D-1744-4935-8D2B-AB1285EA98CF}"/>
              </a:ext>
            </a:extLst>
          </p:cNvPr>
          <p:cNvGraphicFramePr>
            <a:graphicFrameLocks noGrp="1"/>
          </p:cNvGraphicFramePr>
          <p:nvPr>
            <p:extLst>
              <p:ext uri="{D42A27DB-BD31-4B8C-83A1-F6EECF244321}">
                <p14:modId xmlns:p14="http://schemas.microsoft.com/office/powerpoint/2010/main" val="3584067715"/>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 xmlns:a16="http://schemas.microsoft.com/office/drawing/2014/main" val="20000"/>
                    </a:ext>
                  </a:extLst>
                </a:gridCol>
                <a:gridCol w="1164719">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8" name="テキスト ボックス 27">
            <a:extLst>
              <a:ext uri="{FF2B5EF4-FFF2-40B4-BE49-F238E27FC236}">
                <a16:creationId xmlns="" xmlns:a16="http://schemas.microsoft.com/office/drawing/2014/main" id="{B6336411-76D2-417B-BE81-C21DE14F83FA}"/>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35DF00EE-83E6-400D-84ED-15E860FC46A7}"/>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pic>
        <p:nvPicPr>
          <p:cNvPr id="13" name="図 12">
            <a:extLst>
              <a:ext uri="{FF2B5EF4-FFF2-40B4-BE49-F238E27FC236}">
                <a16:creationId xmlns="" xmlns:a16="http://schemas.microsoft.com/office/drawing/2014/main" id="{9670C721-61A8-4D9B-BA2A-179751BB55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14" name="図 13" descr="C:\Users\Yoshida\Desktop\figures\壁面モデル2.png">
            <a:extLst>
              <a:ext uri="{FF2B5EF4-FFF2-40B4-BE49-F238E27FC236}">
                <a16:creationId xmlns="" xmlns:a16="http://schemas.microsoft.com/office/drawing/2014/main" id="{FE5719B5-6E74-47BF-8387-BE18370FC645}"/>
              </a:ext>
            </a:extLst>
          </p:cNvPr>
          <p:cNvPicPr/>
          <p:nvPr/>
        </p:nvPicPr>
        <p:blipFill rotWithShape="1">
          <a:blip r:embed="rId4"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15" name="図 14">
            <a:extLst>
              <a:ext uri="{FF2B5EF4-FFF2-40B4-BE49-F238E27FC236}">
                <a16:creationId xmlns="" xmlns:a16="http://schemas.microsoft.com/office/drawing/2014/main" id="{2CA1C461-6E32-4584-8039-7E38813755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16" name="正方形/長方形 15">
            <a:extLst>
              <a:ext uri="{FF2B5EF4-FFF2-40B4-BE49-F238E27FC236}">
                <a16:creationId xmlns="" xmlns:a16="http://schemas.microsoft.com/office/drawing/2014/main" id="{EC19CEB7-E369-4514-8715-E19FA89796F0}"/>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041A23E2-501D-4D35-98B4-1FC6F44C14ED}"/>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18" name="正方形/長方形 17">
            <a:extLst>
              <a:ext uri="{FF2B5EF4-FFF2-40B4-BE49-F238E27FC236}">
                <a16:creationId xmlns="" xmlns:a16="http://schemas.microsoft.com/office/drawing/2014/main" id="{97A48A6D-11BB-49A3-B54C-B6952644D48B}"/>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4DAF29F7-967C-4527-B1AE-1AEF4CA097A4}"/>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21" name="テキスト ボックス 20">
            <a:extLst>
              <a:ext uri="{FF2B5EF4-FFF2-40B4-BE49-F238E27FC236}">
                <a16:creationId xmlns="" xmlns:a16="http://schemas.microsoft.com/office/drawing/2014/main" id="{B908C78A-BABC-49B8-A196-47526D80D81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 xmlns:a16="http://schemas.microsoft.com/office/drawing/2014/main" id="{F7002CF8-4327-44C6-90D2-565FCD62D37D}"/>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26532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lear">
            <a:hlinkClick r:id="" action="ppaction://media"/>
            <a:extLst>
              <a:ext uri="{FF2B5EF4-FFF2-40B4-BE49-F238E27FC236}">
                <a16:creationId xmlns="" xmlns:a16="http://schemas.microsoft.com/office/drawing/2014/main" id="{3DE48650-3FE6-43A3-83BA-7CD099B0E925}"/>
              </a:ext>
            </a:extLst>
          </p:cNvPr>
          <p:cNvPicPr>
            <a:picLocks noGrp="1" noChangeAspect="1"/>
          </p:cNvPicPr>
          <p:nvPr>
            <p:ph type="media" sz="quarter" idx="15"/>
            <a:videoFile r:link="rId2"/>
            <p:extLst>
              <p:ext uri="{DAA4B4D4-6D71-4841-9C94-3DE7FCFB9230}">
                <p14:media xmlns:p14="http://schemas.microsoft.com/office/powerpoint/2010/main" r:embed="rId1">
                  <p14:bmkLst>
                    <p14:bmk name="ブックマーク 1" time="361"/>
                    <p14:bmk name="ブックマーク 2" time="823"/>
                    <p14:bmk name="ブックマーク 3" time="1277"/>
                  </p14:bmkLst>
                </p14:media>
              </p:ext>
            </p:extLst>
          </p:nvPr>
        </p:nvPicPr>
        <p:blipFill>
          <a:blip r:embed="rId4"/>
          <a:stretch>
            <a:fillRect/>
          </a:stretch>
        </p:blipFill>
        <p:spPr>
          <a:xfrm>
            <a:off x="279417" y="1424004"/>
            <a:ext cx="4489389" cy="3014646"/>
          </a:xfrm>
        </p:spPr>
      </p:pic>
      <p:sp>
        <p:nvSpPr>
          <p:cNvPr id="12" name="コンテンツ プレースホルダー 11">
            <a:extLst>
              <a:ext uri="{FF2B5EF4-FFF2-40B4-BE49-F238E27FC236}">
                <a16:creationId xmlns="" xmlns:a16="http://schemas.microsoft.com/office/drawing/2014/main" id="{EBA33FF6-DDCB-4D2A-ACE0-540CA108C971}"/>
              </a:ext>
            </a:extLst>
          </p:cNvPr>
          <p:cNvSpPr>
            <a:spLocks noGrp="1"/>
          </p:cNvSpPr>
          <p:nvPr>
            <p:ph idx="18"/>
          </p:nvPr>
        </p:nvSpPr>
        <p:spPr>
          <a:xfrm>
            <a:off x="296905" y="4567986"/>
            <a:ext cx="1538099" cy="288000"/>
          </a:xfrm>
        </p:spPr>
        <p:txBody>
          <a:bodyPr/>
          <a:lstStyle/>
          <a:p>
            <a:r>
              <a:rPr kumimoji="1"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kumimoji="1" lang="ja-JP" altLang="en-US" sz="1600" dirty="0">
              <a:ea typeface="メイリオ" panose="020B0604030504040204" pitchFamily="50" charset="-128"/>
            </a:endParaRPr>
          </a:p>
        </p:txBody>
      </p:sp>
      <p:sp>
        <p:nvSpPr>
          <p:cNvPr id="11" name="コンテンツ プレースホルダー 10">
            <a:extLst>
              <a:ext uri="{FF2B5EF4-FFF2-40B4-BE49-F238E27FC236}">
                <a16:creationId xmlns="" xmlns:a16="http://schemas.microsoft.com/office/drawing/2014/main" id="{468B1A59-18B7-449D-A49D-F08CBF3DB9D8}"/>
              </a:ext>
            </a:extLst>
          </p:cNvPr>
          <p:cNvSpPr>
            <a:spLocks noGrp="1"/>
          </p:cNvSpPr>
          <p:nvPr>
            <p:ph idx="19"/>
          </p:nvPr>
        </p:nvSpPr>
        <p:spPr>
          <a:xfrm>
            <a:off x="1835004" y="4567986"/>
            <a:ext cx="1538100" cy="288000"/>
          </a:xfrm>
        </p:spPr>
        <p:txBody>
          <a:bodyPr>
            <a:noAutofit/>
          </a:bodyPr>
          <a:lstStyle/>
          <a:p>
            <a:r>
              <a:rPr kumimoji="1" lang="en-US" altLang="ja-JP" sz="1600" dirty="0">
                <a:ea typeface="メイリオ" panose="020B0604030504040204" pitchFamily="50" charset="-128"/>
              </a:rPr>
              <a:t>Case 2-2</a:t>
            </a:r>
          </a:p>
          <a:p>
            <a:r>
              <a:rPr lang="en-US" altLang="ja-JP" sz="1600" dirty="0">
                <a:ea typeface="メイリオ" panose="020B0604030504040204" pitchFamily="50" charset="-128"/>
              </a:rPr>
              <a:t>200 mm/s	</a:t>
            </a:r>
            <a:endParaRPr kumimoji="1" lang="ja-JP" altLang="en-US" sz="1600" dirty="0">
              <a:ea typeface="メイリオ" panose="020B0604030504040204" pitchFamily="50" charset="-128"/>
            </a:endParaRPr>
          </a:p>
        </p:txBody>
      </p:sp>
      <p:sp>
        <p:nvSpPr>
          <p:cNvPr id="13" name="コンテンツ プレースホルダー 10">
            <a:extLst>
              <a:ext uri="{FF2B5EF4-FFF2-40B4-BE49-F238E27FC236}">
                <a16:creationId xmlns="" xmlns:a16="http://schemas.microsoft.com/office/drawing/2014/main" id="{70E2687E-A9A2-421C-9B2F-88D5BB0B319E}"/>
              </a:ext>
            </a:extLst>
          </p:cNvPr>
          <p:cNvSpPr txBox="1">
            <a:spLocks/>
          </p:cNvSpPr>
          <p:nvPr/>
        </p:nvSpPr>
        <p:spPr>
          <a:xfrm>
            <a:off x="3373104" y="4567986"/>
            <a:ext cx="139570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9276" r="1317" b="19677"/>
          <a:stretch/>
        </p:blipFill>
        <p:spPr>
          <a:xfrm>
            <a:off x="4815633" y="1424532"/>
            <a:ext cx="4154214" cy="3014118"/>
          </a:xfrm>
          <a:prstGeom prst="rect">
            <a:avLst/>
          </a:prstGeom>
        </p:spPr>
      </p:pic>
      <p:sp>
        <p:nvSpPr>
          <p:cNvPr id="22" name="コンテンツ プレースホルダー 11">
            <a:extLst>
              <a:ext uri="{FF2B5EF4-FFF2-40B4-BE49-F238E27FC236}">
                <a16:creationId xmlns="" xmlns:a16="http://schemas.microsoft.com/office/drawing/2014/main" id="{F8D7D958-20CB-4677-8708-669D9067CBC8}"/>
              </a:ext>
            </a:extLst>
          </p:cNvPr>
          <p:cNvSpPr txBox="1">
            <a:spLocks/>
          </p:cNvSpPr>
          <p:nvPr/>
        </p:nvSpPr>
        <p:spPr>
          <a:xfrm>
            <a:off x="5414358" y="4567986"/>
            <a:ext cx="1346178"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3" name="コンテンツ プレースホルダー 10">
            <a:extLst>
              <a:ext uri="{FF2B5EF4-FFF2-40B4-BE49-F238E27FC236}">
                <a16:creationId xmlns="" xmlns:a16="http://schemas.microsoft.com/office/drawing/2014/main" id="{313D93C9-C6D7-4528-9456-D9EAF6A79063}"/>
              </a:ext>
            </a:extLst>
          </p:cNvPr>
          <p:cNvSpPr txBox="1">
            <a:spLocks/>
          </p:cNvSpPr>
          <p:nvPr/>
        </p:nvSpPr>
        <p:spPr>
          <a:xfrm>
            <a:off x="6635906" y="4567986"/>
            <a:ext cx="134617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 xmlns:a16="http://schemas.microsoft.com/office/drawing/2014/main" id="{4229734F-5105-46E7-98CC-D84F0E617149}"/>
              </a:ext>
            </a:extLst>
          </p:cNvPr>
          <p:cNvSpPr txBox="1">
            <a:spLocks/>
          </p:cNvSpPr>
          <p:nvPr/>
        </p:nvSpPr>
        <p:spPr>
          <a:xfrm>
            <a:off x="7842092" y="4587834"/>
            <a:ext cx="122154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 xmlns:a16="http://schemas.microsoft.com/office/drawing/2014/main"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Powder had followed to the punch in each speed</a:t>
            </a:r>
          </a:p>
        </p:txBody>
      </p:sp>
      <p:sp>
        <p:nvSpPr>
          <p:cNvPr id="16" name="タイトル 1">
            <a:extLst>
              <a:ext uri="{FF2B5EF4-FFF2-40B4-BE49-F238E27FC236}">
                <a16:creationId xmlns="" xmlns:a16="http://schemas.microsoft.com/office/drawing/2014/main" id="{6F1F0D98-A768-46F4-9277-9D0BAB858C7E}"/>
              </a:ext>
            </a:extLst>
          </p:cNvPr>
          <p:cNvSpPr txBox="1">
            <a:spLocks/>
          </p:cNvSpPr>
          <p:nvPr/>
        </p:nvSpPr>
        <p:spPr>
          <a:xfrm>
            <a:off x="-1" y="0"/>
            <a:ext cx="9058275" cy="796603"/>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(Effect of punch movement)</a:t>
            </a:r>
            <a:endParaRPr lang="ja-JP" altLang="en-US" sz="2400" dirty="0"/>
          </a:p>
        </p:txBody>
      </p:sp>
    </p:spTree>
    <p:extLst>
      <p:ext uri="{BB962C8B-B14F-4D97-AF65-F5344CB8AC3E}">
        <p14:creationId xmlns:p14="http://schemas.microsoft.com/office/powerpoint/2010/main" val="7966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C33AAF15-87CC-4DE8-96CE-23A4BF5DA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04" y="1085036"/>
            <a:ext cx="4257774" cy="3193331"/>
          </a:xfrm>
          <a:prstGeom prst="rect">
            <a:avLst/>
          </a:prstGeom>
          <a:ln w="19050">
            <a:solidFill>
              <a:schemeClr val="bg1">
                <a:lumMod val="50000"/>
              </a:schemeClr>
            </a:solidFill>
          </a:ln>
        </p:spPr>
      </p:pic>
      <p:cxnSp>
        <p:nvCxnSpPr>
          <p:cNvPr id="11" name="直線コネクタ 10"/>
          <p:cNvCxnSpPr>
            <a:cxnSpLocks/>
          </p:cNvCxnSpPr>
          <p:nvPr/>
        </p:nvCxnSpPr>
        <p:spPr>
          <a:xfrm>
            <a:off x="3844160" y="1282568"/>
            <a:ext cx="6018" cy="258971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a:off x="3143767" y="1258231"/>
            <a:ext cx="295" cy="262646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49202" y="2531179"/>
            <a:ext cx="720227" cy="276999"/>
          </a:xfrm>
          <a:prstGeom prst="rect">
            <a:avLst/>
          </a:prstGeom>
          <a:noFill/>
        </p:spPr>
        <p:txBody>
          <a:bodyPr wrap="square" rtlCol="0">
            <a:spAutoFit/>
          </a:bodyPr>
          <a:lstStyle/>
          <a:p>
            <a:r>
              <a:rPr kumimoji="1" lang="en-US" altLang="ja-JP" sz="1200" dirty="0">
                <a:solidFill>
                  <a:srgbClr val="498B57"/>
                </a:solidFill>
                <a:latin typeface="Arial" panose="020B0604020202020204" pitchFamily="34" charset="0"/>
                <a:cs typeface="Arial" panose="020B0604020202020204" pitchFamily="34" charset="0"/>
              </a:rPr>
              <a:t>0.186 s</a:t>
            </a:r>
            <a:endParaRPr kumimoji="1" lang="ja-JP" altLang="en-US" sz="1200" dirty="0">
              <a:solidFill>
                <a:srgbClr val="498B57"/>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1998737" y="3027316"/>
            <a:ext cx="1229062" cy="369332"/>
          </a:xfrm>
          <a:prstGeom prst="rect">
            <a:avLst/>
          </a:prstGeom>
          <a:noFill/>
        </p:spPr>
        <p:txBody>
          <a:bodyPr wrap="square" rtlCol="0">
            <a:spAutoFit/>
          </a:bodyPr>
          <a:lstStyle/>
          <a:p>
            <a:r>
              <a:rPr lang="en-US" altLang="ja-JP" sz="1050" dirty="0">
                <a:solidFill>
                  <a:srgbClr val="DD0907"/>
                </a:solidFill>
                <a:latin typeface="Arial" panose="020B0604020202020204" pitchFamily="34" charset="0"/>
                <a:cs typeface="Arial" panose="020B0604020202020204" pitchFamily="34" charset="0"/>
              </a:rPr>
              <a:t>Approx.</a:t>
            </a:r>
            <a:r>
              <a:rPr lang="ja-JP" altLang="en-US" dirty="0">
                <a:solidFill>
                  <a:srgbClr val="DD0907"/>
                </a:solidFill>
                <a:latin typeface="Arial" panose="020B0604020202020204" pitchFamily="34" charset="0"/>
                <a:cs typeface="Arial" panose="020B0604020202020204" pitchFamily="34" charset="0"/>
              </a:rPr>
              <a:t> </a:t>
            </a:r>
            <a:r>
              <a:rPr lang="en-US" altLang="ja-JP" dirty="0">
                <a:solidFill>
                  <a:srgbClr val="DD0907"/>
                </a:solidFill>
                <a:latin typeface="Arial" panose="020B0604020202020204" pitchFamily="34" charset="0"/>
                <a:cs typeface="Arial" panose="020B0604020202020204" pitchFamily="34" charset="0"/>
              </a:rPr>
              <a:t>76%</a:t>
            </a:r>
            <a:endParaRPr kumimoji="1" lang="ja-JP" altLang="en-US" dirty="0">
              <a:solidFill>
                <a:srgbClr val="DD0907"/>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548249" y="2708721"/>
            <a:ext cx="710441" cy="276999"/>
          </a:xfrm>
          <a:prstGeom prst="rect">
            <a:avLst/>
          </a:prstGeom>
          <a:noFill/>
        </p:spPr>
        <p:txBody>
          <a:bodyPr wrap="square" rtlCol="0">
            <a:spAutoFit/>
          </a:bodyPr>
          <a:lstStyle/>
          <a:p>
            <a:r>
              <a:rPr kumimoji="1" lang="en-US" altLang="ja-JP" sz="1200" dirty="0">
                <a:solidFill>
                  <a:srgbClr val="0707D5"/>
                </a:solidFill>
                <a:latin typeface="Arial" panose="020B0604020202020204" pitchFamily="34" charset="0"/>
                <a:cs typeface="Arial" panose="020B0604020202020204" pitchFamily="34" charset="0"/>
              </a:rPr>
              <a:t>0.228 s</a:t>
            </a:r>
            <a:endParaRPr kumimoji="1" lang="ja-JP" altLang="en-US" sz="1200" dirty="0">
              <a:solidFill>
                <a:srgbClr val="0707D5"/>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188804" y="4653102"/>
            <a:ext cx="4314838"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200 and 300 mm/s, powder filling took 82% and 76% time</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  </a:t>
            </a:r>
            <a:r>
              <a:rPr lang="en-US" altLang="ja-JP" sz="1400" dirty="0">
                <a:latin typeface="Arial" panose="020B0604020202020204" pitchFamily="34" charset="0"/>
                <a:ea typeface="メイリオ" panose="020B0604030504040204" pitchFamily="50" charset="-128"/>
                <a:cs typeface="Arial" panose="020B0604020202020204" pitchFamily="34" charset="0"/>
              </a:rPr>
              <a:t>respectively compared with case 100 mm/s.</a:t>
            </a:r>
            <a:r>
              <a:rPr lang="ja-JP" altLang="en-US" sz="1400">
                <a:latin typeface="Arial" panose="020B0604020202020204" pitchFamily="34" charset="0"/>
                <a:ea typeface="メイリオ" panose="020B0604030504040204" pitchFamily="50" charset="-128"/>
                <a:cs typeface="Arial" panose="020B0604020202020204" pitchFamily="34" charset="0"/>
              </a:rPr>
              <a:t>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filling time was shorter.</a:t>
            </a:r>
          </a:p>
        </p:txBody>
      </p:sp>
      <p:sp>
        <p:nvSpPr>
          <p:cNvPr id="77" name="右矢印 76"/>
          <p:cNvSpPr/>
          <p:nvPr/>
        </p:nvSpPr>
        <p:spPr>
          <a:xfrm rot="10800000">
            <a:off x="3143767" y="3104739"/>
            <a:ext cx="712515" cy="224433"/>
          </a:xfrm>
          <a:prstGeom prst="rightArrow">
            <a:avLst/>
          </a:prstGeom>
          <a:noFill/>
          <a:ln>
            <a:solidFill>
              <a:srgbClr val="DD09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7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634893" y="4632544"/>
            <a:ext cx="4314839"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flux increased rapidly. </a:t>
            </a:r>
            <a:r>
              <a:rPr lang="en-US" altLang="ja-JP" sz="1400" dirty="0">
                <a:latin typeface="Arial" panose="020B0604020202020204" pitchFamily="34" charset="0"/>
                <a:ea typeface="メイリオ" panose="020B0604030504040204" pitchFamily="50" charset="-128"/>
                <a:cs typeface="Arial" panose="020B0604020202020204" pitchFamily="34" charset="0"/>
              </a:rPr>
              <a:t>It is quantitatively suggested that higher punch velocity accelerated the flux of powder flow.</a:t>
            </a:r>
          </a:p>
        </p:txBody>
      </p:sp>
      <p:cxnSp>
        <p:nvCxnSpPr>
          <p:cNvPr id="34" name="直線コネクタ 33"/>
          <p:cNvCxnSpPr>
            <a:cxnSpLocks/>
          </p:cNvCxnSpPr>
          <p:nvPr/>
        </p:nvCxnSpPr>
        <p:spPr>
          <a:xfrm>
            <a:off x="3333023" y="1269973"/>
            <a:ext cx="0" cy="263137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765978" y="2294465"/>
            <a:ext cx="710440" cy="276999"/>
          </a:xfrm>
          <a:prstGeom prst="rect">
            <a:avLst/>
          </a:prstGeom>
          <a:noFill/>
        </p:spPr>
        <p:txBody>
          <a:bodyPr wrap="square" rtlCol="0">
            <a:spAutoFit/>
          </a:bodyPr>
          <a:lstStyle/>
          <a:p>
            <a:r>
              <a:rPr kumimoji="1" lang="en-US" altLang="ja-JP" sz="1200" dirty="0">
                <a:solidFill>
                  <a:srgbClr val="DD0907"/>
                </a:solidFill>
                <a:latin typeface="Arial" panose="020B0604020202020204" pitchFamily="34" charset="0"/>
                <a:cs typeface="Arial" panose="020B0604020202020204" pitchFamily="34" charset="0"/>
              </a:rPr>
              <a:t>0.174 s</a:t>
            </a:r>
            <a:endParaRPr kumimoji="1" lang="ja-JP" altLang="en-US" sz="1200" dirty="0">
              <a:solidFill>
                <a:srgbClr val="DD0907"/>
              </a:solidFill>
              <a:latin typeface="Arial" panose="020B0604020202020204" pitchFamily="34" charset="0"/>
              <a:cs typeface="Arial" panose="020B0604020202020204" pitchFamily="34" charset="0"/>
            </a:endParaRPr>
          </a:p>
        </p:txBody>
      </p:sp>
      <p:sp>
        <p:nvSpPr>
          <p:cNvPr id="41" name="右矢印 40"/>
          <p:cNvSpPr/>
          <p:nvPr/>
        </p:nvSpPr>
        <p:spPr>
          <a:xfrm rot="10800000">
            <a:off x="3350489" y="3375287"/>
            <a:ext cx="505792" cy="224433"/>
          </a:xfrm>
          <a:prstGeom prst="rightArrow">
            <a:avLst/>
          </a:prstGeom>
          <a:noFill/>
          <a:ln>
            <a:solidFill>
              <a:srgbClr val="498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2" name="テキスト ボックス 41"/>
          <p:cNvSpPr txBox="1"/>
          <p:nvPr/>
        </p:nvSpPr>
        <p:spPr>
          <a:xfrm>
            <a:off x="2202993" y="3289405"/>
            <a:ext cx="1229062" cy="369332"/>
          </a:xfrm>
          <a:prstGeom prst="rect">
            <a:avLst/>
          </a:prstGeom>
          <a:noFill/>
        </p:spPr>
        <p:txBody>
          <a:bodyPr wrap="square" rtlCol="0">
            <a:spAutoFit/>
          </a:bodyPr>
          <a:lstStyle/>
          <a:p>
            <a:r>
              <a:rPr lang="en-US" altLang="ja-JP" sz="1050" dirty="0">
                <a:solidFill>
                  <a:srgbClr val="498B57"/>
                </a:solidFill>
                <a:latin typeface="Arial" panose="020B0604020202020204" pitchFamily="34" charset="0"/>
                <a:cs typeface="Arial" panose="020B0604020202020204" pitchFamily="34" charset="0"/>
              </a:rPr>
              <a:t>Approx.</a:t>
            </a:r>
            <a:r>
              <a:rPr lang="ja-JP" altLang="en-US" dirty="0">
                <a:solidFill>
                  <a:srgbClr val="498B57"/>
                </a:solidFill>
                <a:latin typeface="Arial" panose="020B0604020202020204" pitchFamily="34" charset="0"/>
                <a:cs typeface="Arial" panose="020B0604020202020204" pitchFamily="34" charset="0"/>
              </a:rPr>
              <a:t> </a:t>
            </a:r>
            <a:r>
              <a:rPr lang="en-US" altLang="ja-JP" dirty="0">
                <a:solidFill>
                  <a:srgbClr val="498B57"/>
                </a:solidFill>
                <a:latin typeface="Arial" panose="020B0604020202020204" pitchFamily="34" charset="0"/>
                <a:cs typeface="Arial" panose="020B0604020202020204" pitchFamily="34" charset="0"/>
              </a:rPr>
              <a:t>82%</a:t>
            </a:r>
            <a:endParaRPr kumimoji="1" lang="ja-JP" altLang="en-US" dirty="0">
              <a:solidFill>
                <a:srgbClr val="498B57"/>
              </a:solidFill>
              <a:latin typeface="Arial" panose="020B0604020202020204" pitchFamily="34" charset="0"/>
              <a:cs typeface="Arial" panose="020B0604020202020204" pitchFamily="34" charset="0"/>
            </a:endParaRPr>
          </a:p>
        </p:txBody>
      </p:sp>
      <p:sp>
        <p:nvSpPr>
          <p:cNvPr id="32" name="コンテンツ プレースホルダー 16">
            <a:extLst>
              <a:ext uri="{FF2B5EF4-FFF2-40B4-BE49-F238E27FC236}">
                <a16:creationId xmlns="" xmlns:a16="http://schemas.microsoft.com/office/drawing/2014/main" id="{CAAB4A91-56AD-4BE6-9608-924EEC75EF75}"/>
              </a:ext>
            </a:extLst>
          </p:cNvPr>
          <p:cNvSpPr txBox="1">
            <a:spLocks/>
          </p:cNvSpPr>
          <p:nvPr/>
        </p:nvSpPr>
        <p:spPr>
          <a:xfrm>
            <a:off x="4258690" y="6601377"/>
            <a:ext cx="4257772"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3" name="下矢印 15">
            <a:extLst>
              <a:ext uri="{FF2B5EF4-FFF2-40B4-BE49-F238E27FC236}">
                <a16:creationId xmlns="" xmlns:a16="http://schemas.microsoft.com/office/drawing/2014/main" id="{4C092515-0FED-4503-AB30-01190CE4F55B}"/>
              </a:ext>
            </a:extLst>
          </p:cNvPr>
          <p:cNvSpPr/>
          <p:nvPr/>
        </p:nvSpPr>
        <p:spPr>
          <a:xfrm rot="16200000">
            <a:off x="242284" y="55041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16">
            <a:extLst>
              <a:ext uri="{FF2B5EF4-FFF2-40B4-BE49-F238E27FC236}">
                <a16:creationId xmlns="" xmlns:a16="http://schemas.microsoft.com/office/drawing/2014/main" id="{99EF9FA6-47C7-4532-ACA2-D91E1987EFFB}"/>
              </a:ext>
            </a:extLst>
          </p:cNvPr>
          <p:cNvSpPr txBox="1">
            <a:spLocks/>
          </p:cNvSpPr>
          <p:nvPr/>
        </p:nvSpPr>
        <p:spPr>
          <a:xfrm>
            <a:off x="752853" y="5562355"/>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speed accelerated the flux and shorten the filling time</a:t>
            </a:r>
          </a:p>
        </p:txBody>
      </p:sp>
      <p:pic>
        <p:nvPicPr>
          <p:cNvPr id="9" name="図 8">
            <a:extLst>
              <a:ext uri="{FF2B5EF4-FFF2-40B4-BE49-F238E27FC236}">
                <a16:creationId xmlns="" xmlns:a16="http://schemas.microsoft.com/office/drawing/2014/main" id="{8D91BDAF-D88E-4041-85C1-67DF9568E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957" y="1096356"/>
            <a:ext cx="4257775" cy="3193331"/>
          </a:xfrm>
          <a:prstGeom prst="rect">
            <a:avLst/>
          </a:prstGeom>
          <a:ln w="19050">
            <a:solidFill>
              <a:schemeClr val="bg1">
                <a:lumMod val="50000"/>
              </a:schemeClr>
            </a:solidFill>
          </a:ln>
        </p:spPr>
      </p:pic>
      <p:sp>
        <p:nvSpPr>
          <p:cNvPr id="39" name="正方形/長方形 38">
            <a:extLst>
              <a:ext uri="{FF2B5EF4-FFF2-40B4-BE49-F238E27FC236}">
                <a16:creationId xmlns="" xmlns:a16="http://schemas.microsoft.com/office/drawing/2014/main" id="{008C8373-5D7D-4F0A-A395-20908E87597E}"/>
              </a:ext>
            </a:extLst>
          </p:cNvPr>
          <p:cNvSpPr/>
          <p:nvPr/>
        </p:nvSpPr>
        <p:spPr>
          <a:xfrm>
            <a:off x="4741479" y="2074213"/>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 xmlns:a16="http://schemas.microsoft.com/office/drawing/2014/main" id="{79625CA2-0EBC-4BE8-885B-2715E697D512}"/>
              </a:ext>
            </a:extLst>
          </p:cNvPr>
          <p:cNvSpPr txBox="1"/>
          <p:nvPr/>
        </p:nvSpPr>
        <p:spPr>
          <a:xfrm rot="16200000">
            <a:off x="3778211" y="2400373"/>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23" name="コンテンツ プレースホルダー 16">
            <a:extLst>
              <a:ext uri="{FF2B5EF4-FFF2-40B4-BE49-F238E27FC236}">
                <a16:creationId xmlns="" xmlns:a16="http://schemas.microsoft.com/office/drawing/2014/main" id="{2FFB351E-2E17-4802-A26E-6346D1266A06}"/>
              </a:ext>
            </a:extLst>
          </p:cNvPr>
          <p:cNvSpPr txBox="1">
            <a:spLocks/>
          </p:cNvSpPr>
          <p:nvPr/>
        </p:nvSpPr>
        <p:spPr>
          <a:xfrm>
            <a:off x="188804" y="4276085"/>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24" name="フレーム 23">
            <a:extLst>
              <a:ext uri="{FF2B5EF4-FFF2-40B4-BE49-F238E27FC236}">
                <a16:creationId xmlns="" xmlns:a16="http://schemas.microsoft.com/office/drawing/2014/main" id="{F9C46346-0DE9-42ED-9B0E-3AE031B5D2E0}"/>
              </a:ext>
            </a:extLst>
          </p:cNvPr>
          <p:cNvSpPr/>
          <p:nvPr/>
        </p:nvSpPr>
        <p:spPr>
          <a:xfrm>
            <a:off x="7882551" y="5349218"/>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5" name="タイトル 1">
            <a:extLst>
              <a:ext uri="{FF2B5EF4-FFF2-40B4-BE49-F238E27FC236}">
                <a16:creationId xmlns="" xmlns:a16="http://schemas.microsoft.com/office/drawing/2014/main" id="{E00CB60B-9D5D-481B-B84C-2553A8F2B798}"/>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6" name="正方形/長方形 25">
            <a:extLst>
              <a:ext uri="{FF2B5EF4-FFF2-40B4-BE49-F238E27FC236}">
                <a16:creationId xmlns="" xmlns:a16="http://schemas.microsoft.com/office/drawing/2014/main" id="{EC4BAA7A-8953-4956-A94F-6D557EF8B815}"/>
              </a:ext>
            </a:extLst>
          </p:cNvPr>
          <p:cNvSpPr/>
          <p:nvPr/>
        </p:nvSpPr>
        <p:spPr>
          <a:xfrm>
            <a:off x="2468210" y="1345222"/>
            <a:ext cx="45719"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 xmlns:a16="http://schemas.microsoft.com/office/drawing/2014/main" id="{15463F1E-4BFA-4401-BADF-0BE733D2B70E}"/>
              </a:ext>
            </a:extLst>
          </p:cNvPr>
          <p:cNvSpPr/>
          <p:nvPr/>
        </p:nvSpPr>
        <p:spPr>
          <a:xfrm flipH="1">
            <a:off x="2130432" y="1345221"/>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 xmlns:a16="http://schemas.microsoft.com/office/drawing/2014/main" id="{BCBAF168-1808-4051-889F-14457A73F030}"/>
              </a:ext>
            </a:extLst>
          </p:cNvPr>
          <p:cNvSpPr/>
          <p:nvPr/>
        </p:nvSpPr>
        <p:spPr>
          <a:xfrm flipH="1">
            <a:off x="8008090"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 xmlns:a16="http://schemas.microsoft.com/office/drawing/2014/main" id="{836AD052-7706-428E-BF9E-B80ABFEA58FD}"/>
              </a:ext>
            </a:extLst>
          </p:cNvPr>
          <p:cNvSpPr/>
          <p:nvPr/>
        </p:nvSpPr>
        <p:spPr>
          <a:xfrm flipH="1">
            <a:off x="8372425"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176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a:extLst>
              <a:ext uri="{FF2B5EF4-FFF2-40B4-BE49-F238E27FC236}">
                <a16:creationId xmlns="" xmlns:a16="http://schemas.microsoft.com/office/drawing/2014/main" id="{4DB3E85B-A90D-41AC-852E-80FCC13B31B4}"/>
              </a:ext>
            </a:extLst>
          </p:cNvPr>
          <p:cNvSpPr>
            <a:spLocks noGrp="1"/>
          </p:cNvSpPr>
          <p:nvPr>
            <p:ph type="title"/>
          </p:nvPr>
        </p:nvSpPr>
        <p:spPr>
          <a:xfrm>
            <a:off x="0" y="-2857"/>
            <a:ext cx="9144000" cy="796603"/>
          </a:xfrm>
        </p:spPr>
        <p:txBody>
          <a:bodyPr>
            <a:normAutofit/>
          </a:bodyPr>
          <a:lstStyle/>
          <a:p>
            <a:r>
              <a:rPr lang="en-US" altLang="ja-JP" dirty="0"/>
              <a:t> Results &amp; Discussion </a:t>
            </a:r>
            <a:r>
              <a:rPr lang="en-US" altLang="ja-JP" sz="2400" dirty="0"/>
              <a:t>(Void Fraction)</a:t>
            </a:r>
            <a:endParaRPr kumimoji="1" lang="ja-JP" altLang="en-US" sz="2400" dirty="0"/>
          </a:p>
        </p:txBody>
      </p:sp>
      <p:sp>
        <p:nvSpPr>
          <p:cNvPr id="23" name="コンテンツ プレースホルダー 10">
            <a:extLst>
              <a:ext uri="{FF2B5EF4-FFF2-40B4-BE49-F238E27FC236}">
                <a16:creationId xmlns="" xmlns:a16="http://schemas.microsoft.com/office/drawing/2014/main" id="{313D93C9-C6D7-4528-9456-D9EAF6A79063}"/>
              </a:ext>
            </a:extLst>
          </p:cNvPr>
          <p:cNvSpPr txBox="1">
            <a:spLocks/>
          </p:cNvSpPr>
          <p:nvPr/>
        </p:nvSpPr>
        <p:spPr>
          <a:xfrm>
            <a:off x="5813778" y="4383197"/>
            <a:ext cx="1624737"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 xmlns:a16="http://schemas.microsoft.com/office/drawing/2014/main" id="{4229734F-5105-46E7-98CC-D84F0E617149}"/>
              </a:ext>
            </a:extLst>
          </p:cNvPr>
          <p:cNvSpPr txBox="1">
            <a:spLocks/>
          </p:cNvSpPr>
          <p:nvPr/>
        </p:nvSpPr>
        <p:spPr>
          <a:xfrm>
            <a:off x="7438515" y="4383197"/>
            <a:ext cx="161975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 xmlns:a16="http://schemas.microsoft.com/office/drawing/2014/main"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Rising bubble prevented the flux of powder flow</a:t>
            </a:r>
          </a:p>
        </p:txBody>
      </p:sp>
      <p:pic>
        <p:nvPicPr>
          <p:cNvPr id="10" name="図 9">
            <a:extLst>
              <a:ext uri="{FF2B5EF4-FFF2-40B4-BE49-F238E27FC236}">
                <a16:creationId xmlns="" xmlns:a16="http://schemas.microsoft.com/office/drawing/2014/main" id="{A3C48777-058E-48FE-84CD-D3CA0B9A039B}"/>
              </a:ext>
            </a:extLst>
          </p:cNvPr>
          <p:cNvPicPr>
            <a:picLocks noChangeAspect="1"/>
          </p:cNvPicPr>
          <p:nvPr/>
        </p:nvPicPr>
        <p:blipFill rotWithShape="1">
          <a:blip r:embed="rId5">
            <a:extLst>
              <a:ext uri="{28A0092B-C50C-407E-A947-70E740481C1C}">
                <a14:useLocalDpi xmlns:a14="http://schemas.microsoft.com/office/drawing/2010/main" val="0"/>
              </a:ext>
            </a:extLst>
          </a:blip>
          <a:srcRect l="33367"/>
          <a:stretch/>
        </p:blipFill>
        <p:spPr>
          <a:xfrm>
            <a:off x="5813778" y="1209250"/>
            <a:ext cx="3244497" cy="1481539"/>
          </a:xfrm>
          <a:prstGeom prst="rect">
            <a:avLst/>
          </a:prstGeom>
        </p:spPr>
      </p:pic>
      <p:pic>
        <p:nvPicPr>
          <p:cNvPr id="16" name="図 15">
            <a:extLst>
              <a:ext uri="{FF2B5EF4-FFF2-40B4-BE49-F238E27FC236}">
                <a16:creationId xmlns="" xmlns:a16="http://schemas.microsoft.com/office/drawing/2014/main" id="{53D9E753-EB98-48D0-ADA4-C127B0BD877C}"/>
              </a:ext>
            </a:extLst>
          </p:cNvPr>
          <p:cNvPicPr>
            <a:picLocks noChangeAspect="1"/>
          </p:cNvPicPr>
          <p:nvPr/>
        </p:nvPicPr>
        <p:blipFill rotWithShape="1">
          <a:blip r:embed="rId6">
            <a:extLst>
              <a:ext uri="{28A0092B-C50C-407E-A947-70E740481C1C}">
                <a14:useLocalDpi xmlns:a14="http://schemas.microsoft.com/office/drawing/2010/main" val="0"/>
              </a:ext>
            </a:extLst>
          </a:blip>
          <a:srcRect l="33367"/>
          <a:stretch/>
        </p:blipFill>
        <p:spPr>
          <a:xfrm>
            <a:off x="5813777" y="2901658"/>
            <a:ext cx="3244497" cy="1481539"/>
          </a:xfrm>
          <a:prstGeom prst="rect">
            <a:avLst/>
          </a:prstGeom>
        </p:spPr>
      </p:pic>
      <p:sp>
        <p:nvSpPr>
          <p:cNvPr id="28" name="テキスト ボックス 27">
            <a:extLst>
              <a:ext uri="{FF2B5EF4-FFF2-40B4-BE49-F238E27FC236}">
                <a16:creationId xmlns="" xmlns:a16="http://schemas.microsoft.com/office/drawing/2014/main" id="{7D99F2BA-AF96-484C-A96C-18D53ADECBE7}"/>
              </a:ext>
            </a:extLst>
          </p:cNvPr>
          <p:cNvSpPr txBox="1"/>
          <p:nvPr/>
        </p:nvSpPr>
        <p:spPr>
          <a:xfrm>
            <a:off x="4933243" y="1811618"/>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0.040s</a:t>
            </a:r>
            <a:endParaRPr kumimoji="1" lang="ja-JP" altLang="en-US" dirty="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 xmlns:a16="http://schemas.microsoft.com/office/drawing/2014/main" id="{855B269A-468C-4C96-8834-8DDC5C8D011E}"/>
              </a:ext>
            </a:extLst>
          </p:cNvPr>
          <p:cNvSpPr txBox="1"/>
          <p:nvPr/>
        </p:nvSpPr>
        <p:spPr>
          <a:xfrm>
            <a:off x="4933242" y="3474189"/>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0.080s</a:t>
            </a:r>
            <a:endParaRPr kumimoji="1" lang="ja-JP" altLang="en-US" dirty="0">
              <a:latin typeface="Arial" panose="020B0604020202020204" pitchFamily="34" charset="0"/>
              <a:cs typeface="Arial" panose="020B0604020202020204" pitchFamily="34" charset="0"/>
            </a:endParaRPr>
          </a:p>
        </p:txBody>
      </p:sp>
      <p:pic>
        <p:nvPicPr>
          <p:cNvPr id="17" name="void">
            <a:hlinkClick r:id="" action="ppaction://media"/>
            <a:extLst>
              <a:ext uri="{FF2B5EF4-FFF2-40B4-BE49-F238E27FC236}">
                <a16:creationId xmlns="" xmlns:a16="http://schemas.microsoft.com/office/drawing/2014/main" id="{60B8C582-8E83-41B6-90A3-1531F75C2A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2769" y="1145386"/>
            <a:ext cx="4378163" cy="2973502"/>
          </a:xfrm>
          <a:prstGeom prst="rect">
            <a:avLst/>
          </a:prstGeom>
          <a:ln w="19050">
            <a:solidFill>
              <a:schemeClr val="bg1">
                <a:lumMod val="50000"/>
              </a:schemeClr>
            </a:solidFill>
          </a:ln>
        </p:spPr>
      </p:pic>
      <p:sp>
        <p:nvSpPr>
          <p:cNvPr id="30" name="コンテンツ プレースホルダー 10">
            <a:extLst>
              <a:ext uri="{FF2B5EF4-FFF2-40B4-BE49-F238E27FC236}">
                <a16:creationId xmlns="" xmlns:a16="http://schemas.microsoft.com/office/drawing/2014/main" id="{9C603A9E-8DDA-4A91-9BB7-099032654DC9}"/>
              </a:ext>
            </a:extLst>
          </p:cNvPr>
          <p:cNvSpPr txBox="1">
            <a:spLocks/>
          </p:cNvSpPr>
          <p:nvPr/>
        </p:nvSpPr>
        <p:spPr>
          <a:xfrm>
            <a:off x="1771984"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31" name="コンテンツ プレースホルダー 10">
            <a:extLst>
              <a:ext uri="{FF2B5EF4-FFF2-40B4-BE49-F238E27FC236}">
                <a16:creationId xmlns="" xmlns:a16="http://schemas.microsoft.com/office/drawing/2014/main" id="{D6F5B8D6-491A-416B-A73E-CAB3D7EA4611}"/>
              </a:ext>
            </a:extLst>
          </p:cNvPr>
          <p:cNvSpPr txBox="1">
            <a:spLocks/>
          </p:cNvSpPr>
          <p:nvPr/>
        </p:nvSpPr>
        <p:spPr>
          <a:xfrm>
            <a:off x="3251199" y="4162129"/>
            <a:ext cx="142265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32" name="コンテンツ プレースホルダー 10">
            <a:extLst>
              <a:ext uri="{FF2B5EF4-FFF2-40B4-BE49-F238E27FC236}">
                <a16:creationId xmlns="" xmlns:a16="http://schemas.microsoft.com/office/drawing/2014/main" id="{16763D3E-6A53-4DCA-AFB9-3BC25B427919}"/>
              </a:ext>
            </a:extLst>
          </p:cNvPr>
          <p:cNvSpPr txBox="1">
            <a:spLocks/>
          </p:cNvSpPr>
          <p:nvPr/>
        </p:nvSpPr>
        <p:spPr>
          <a:xfrm>
            <a:off x="292769"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19" name="楕円 18">
            <a:extLst>
              <a:ext uri="{FF2B5EF4-FFF2-40B4-BE49-F238E27FC236}">
                <a16:creationId xmlns="" xmlns:a16="http://schemas.microsoft.com/office/drawing/2014/main" id="{C254AD5D-F20F-4643-9DBE-D862E6F5D53E}"/>
              </a:ext>
            </a:extLst>
          </p:cNvPr>
          <p:cNvSpPr/>
          <p:nvPr/>
        </p:nvSpPr>
        <p:spPr>
          <a:xfrm>
            <a:off x="7789940" y="2836002"/>
            <a:ext cx="934959" cy="7159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1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 xmlns:a16="http://schemas.microsoft.com/office/drawing/2014/main"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occurred above the punch moving down. It suctions powder onto the punch and made the path of powder which had accelerated the flux of powder flow.</a:t>
            </a:r>
          </a:p>
        </p:txBody>
      </p:sp>
      <p:sp>
        <p:nvSpPr>
          <p:cNvPr id="24" name="正方形/長方形 23">
            <a:extLst>
              <a:ext uri="{FF2B5EF4-FFF2-40B4-BE49-F238E27FC236}">
                <a16:creationId xmlns="" xmlns:a16="http://schemas.microsoft.com/office/drawing/2014/main"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 xmlns:a16="http://schemas.microsoft.com/office/drawing/2014/main"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influences the powder?</a:t>
            </a: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moving speed of lower punch for the filling time</a:t>
            </a:r>
          </a:p>
        </p:txBody>
      </p:sp>
      <p:sp>
        <p:nvSpPr>
          <p:cNvPr id="29" name="テキスト ボックス 28">
            <a:extLst>
              <a:ext uri="{FF2B5EF4-FFF2-40B4-BE49-F238E27FC236}">
                <a16:creationId xmlns="" xmlns:a16="http://schemas.microsoft.com/office/drawing/2014/main"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influenced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started moving down</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 xmlns:a16="http://schemas.microsoft.com/office/drawing/2014/main"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moving speed of lower punch was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was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BD27737C-17B1-4511-834A-6B1E66FC4624}"/>
              </a:ext>
            </a:extLst>
          </p:cNvPr>
          <p:cNvSpPr txBox="1"/>
          <p:nvPr/>
        </p:nvSpPr>
        <p:spPr>
          <a:xfrm>
            <a:off x="413524" y="4862731"/>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and shorten the filling time. After punch had finished moving down, bubble started rising and prevented the flux of powder flow.</a:t>
            </a:r>
          </a:p>
        </p:txBody>
      </p:sp>
      <p:sp>
        <p:nvSpPr>
          <p:cNvPr id="16" name="正方形/長方形 15">
            <a:extLst>
              <a:ext uri="{FF2B5EF4-FFF2-40B4-BE49-F238E27FC236}">
                <a16:creationId xmlns="" xmlns:a16="http://schemas.microsoft.com/office/drawing/2014/main" id="{38526170-A95F-4AA8-B44C-F1826F94BAA6}"/>
              </a:ext>
            </a:extLst>
          </p:cNvPr>
          <p:cNvSpPr/>
          <p:nvPr/>
        </p:nvSpPr>
        <p:spPr>
          <a:xfrm>
            <a:off x="412314" y="4889366"/>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 xmlns:a16="http://schemas.microsoft.com/office/drawing/2014/main"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 xmlns:a16="http://schemas.microsoft.com/office/drawing/2014/main"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103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 xmlns:a16="http://schemas.microsoft.com/office/drawing/2014/main"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 xmlns:a16="http://schemas.microsoft.com/office/drawing/2014/main"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 xmlns:a16="http://schemas.microsoft.com/office/drawing/2014/main"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 xmlns:a16="http://schemas.microsoft.com/office/drawing/2014/main"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pic>
        <p:nvPicPr>
          <p:cNvPr id="4" name="図 3">
            <a:extLst>
              <a:ext uri="{FF2B5EF4-FFF2-40B4-BE49-F238E27FC236}">
                <a16:creationId xmlns="" xmlns:a16="http://schemas.microsoft.com/office/drawing/2014/main" id="{B2CA6F85-23F6-4CC2-BAFC-BA85C5280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83" y="1101000"/>
            <a:ext cx="4260752" cy="3195564"/>
          </a:xfrm>
          <a:prstGeom prst="rect">
            <a:avLst/>
          </a:prstGeom>
          <a:ln w="19050">
            <a:solidFill>
              <a:schemeClr val="bg1">
                <a:lumMod val="50000"/>
              </a:schemeClr>
            </a:solidFill>
          </a:ln>
        </p:spPr>
      </p:pic>
      <p:sp>
        <p:nvSpPr>
          <p:cNvPr id="1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998111" y="4586871"/>
            <a:ext cx="3872601"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vortex in the die became larger. And it looked like limiting the path of the powder flux. </a:t>
            </a:r>
          </a:p>
        </p:txBody>
      </p:sp>
      <p:sp>
        <p:nvSpPr>
          <p:cNvPr id="27"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0C24E3AA-CCF0-4EAD-9F44-85AA20AA3694}"/>
              </a:ext>
            </a:extLst>
          </p:cNvPr>
          <p:cNvSpPr txBox="1">
            <a:spLocks/>
          </p:cNvSpPr>
          <p:nvPr/>
        </p:nvSpPr>
        <p:spPr>
          <a:xfrm>
            <a:off x="5202079" y="4241212"/>
            <a:ext cx="3668633" cy="1663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Vector of air flow (0.08 [s])</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 xmlns:a16="http://schemas.microsoft.com/office/drawing/2014/main"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made the larger vortex</a:t>
            </a:r>
          </a:p>
        </p:txBody>
      </p:sp>
      <p:pic>
        <p:nvPicPr>
          <p:cNvPr id="15" name="図 14">
            <a:extLst>
              <a:ext uri="{FF2B5EF4-FFF2-40B4-BE49-F238E27FC236}">
                <a16:creationId xmlns="" xmlns:a16="http://schemas.microsoft.com/office/drawing/2014/main" id="{9154B35D-42F4-46D3-99FD-0C3232A86DAE}"/>
              </a:ext>
            </a:extLst>
          </p:cNvPr>
          <p:cNvPicPr>
            <a:picLocks noChangeAspect="1"/>
          </p:cNvPicPr>
          <p:nvPr/>
        </p:nvPicPr>
        <p:blipFill rotWithShape="1">
          <a:blip r:embed="rId5">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9" name="コンテンツ プレースホルダー 16">
            <a:extLst>
              <a:ext uri="{FF2B5EF4-FFF2-40B4-BE49-F238E27FC236}">
                <a16:creationId xmlns="" xmlns:a16="http://schemas.microsoft.com/office/drawing/2014/main" id="{0DF09371-35C0-4178-964D-53D4CDDB2E27}"/>
              </a:ext>
            </a:extLst>
          </p:cNvPr>
          <p:cNvSpPr txBox="1">
            <a:spLocks/>
          </p:cNvSpPr>
          <p:nvPr/>
        </p:nvSpPr>
        <p:spPr>
          <a:xfrm>
            <a:off x="296035" y="4586871"/>
            <a:ext cx="4306248" cy="50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The time shortened by the increase of velocity had gradually decreased. It shows that something prevented the influx of powder.</a:t>
            </a:r>
          </a:p>
        </p:txBody>
      </p:sp>
      <p:sp>
        <p:nvSpPr>
          <p:cNvPr id="3" name="正方形/長方形 2">
            <a:extLst>
              <a:ext uri="{FF2B5EF4-FFF2-40B4-BE49-F238E27FC236}">
                <a16:creationId xmlns="" xmlns:a16="http://schemas.microsoft.com/office/drawing/2014/main"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 xmlns:a16="http://schemas.microsoft.com/office/drawing/2014/main" id="{15459C88-E64A-4B1B-99A6-326CD17CFE82}"/>
              </a:ext>
            </a:extLst>
          </p:cNvPr>
          <p:cNvSpPr/>
          <p:nvPr/>
        </p:nvSpPr>
        <p:spPr>
          <a:xfrm>
            <a:off x="7901224"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6" name="矢印: 上下 5">
            <a:extLst>
              <a:ext uri="{FF2B5EF4-FFF2-40B4-BE49-F238E27FC236}">
                <a16:creationId xmlns="" xmlns:a16="http://schemas.microsoft.com/office/drawing/2014/main" id="{CB149BB5-7CEC-4700-A921-293B27ACE1ED}"/>
              </a:ext>
            </a:extLst>
          </p:cNvPr>
          <p:cNvSpPr/>
          <p:nvPr/>
        </p:nvSpPr>
        <p:spPr>
          <a:xfrm>
            <a:off x="2360733" y="1445499"/>
            <a:ext cx="109584" cy="1311989"/>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下 22">
            <a:extLst>
              <a:ext uri="{FF2B5EF4-FFF2-40B4-BE49-F238E27FC236}">
                <a16:creationId xmlns="" xmlns:a16="http://schemas.microsoft.com/office/drawing/2014/main" id="{D40157C0-C835-44B7-B875-78098409F42A}"/>
              </a:ext>
            </a:extLst>
          </p:cNvPr>
          <p:cNvSpPr/>
          <p:nvPr/>
        </p:nvSpPr>
        <p:spPr>
          <a:xfrm>
            <a:off x="3410070" y="2756774"/>
            <a:ext cx="109584" cy="373775"/>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 xmlns:a16="http://schemas.microsoft.com/office/drawing/2014/main" id="{961FFD18-36D9-4DCB-B120-ADF88E8B0D92}"/>
              </a:ext>
            </a:extLst>
          </p:cNvPr>
          <p:cNvCxnSpPr>
            <a:cxnSpLocks/>
          </p:cNvCxnSpPr>
          <p:nvPr/>
        </p:nvCxnSpPr>
        <p:spPr>
          <a:xfrm>
            <a:off x="2011139" y="1445499"/>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 xmlns:a16="http://schemas.microsoft.com/office/drawing/2014/main" id="{8E4C5A64-585B-4E80-8A9F-2AA383B4E618}"/>
              </a:ext>
            </a:extLst>
          </p:cNvPr>
          <p:cNvCxnSpPr>
            <a:cxnSpLocks/>
          </p:cNvCxnSpPr>
          <p:nvPr/>
        </p:nvCxnSpPr>
        <p:spPr>
          <a:xfrm>
            <a:off x="3060476" y="2756775"/>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 xmlns:a16="http://schemas.microsoft.com/office/drawing/2014/main" id="{D9A1AFAC-5EB0-4A42-85F5-899C5D422074}"/>
              </a:ext>
            </a:extLst>
          </p:cNvPr>
          <p:cNvSpPr txBox="1"/>
          <p:nvPr/>
        </p:nvSpPr>
        <p:spPr>
          <a:xfrm>
            <a:off x="2456849" y="1923482"/>
            <a:ext cx="835270" cy="369332"/>
          </a:xfrm>
          <a:prstGeom prst="rect">
            <a:avLst/>
          </a:prstGeom>
          <a:noFill/>
        </p:spPr>
        <p:txBody>
          <a:bodyPr wrap="square" rtlCol="0">
            <a:spAutoFit/>
          </a:bodyPr>
          <a:lstStyle/>
          <a:p>
            <a:r>
              <a:rPr kumimoji="1" lang="en-US" altLang="ja-JP" dirty="0">
                <a:solidFill>
                  <a:srgbClr val="002060"/>
                </a:solidFill>
              </a:rPr>
              <a:t>0.042s</a:t>
            </a:r>
            <a:endParaRPr kumimoji="1" lang="ja-JP" altLang="en-US" dirty="0">
              <a:solidFill>
                <a:srgbClr val="002060"/>
              </a:solidFill>
            </a:endParaRPr>
          </a:p>
        </p:txBody>
      </p:sp>
      <p:sp>
        <p:nvSpPr>
          <p:cNvPr id="35" name="テキスト ボックス 34">
            <a:extLst>
              <a:ext uri="{FF2B5EF4-FFF2-40B4-BE49-F238E27FC236}">
                <a16:creationId xmlns="" xmlns:a16="http://schemas.microsoft.com/office/drawing/2014/main" id="{03EB01FD-DDE9-4D37-A9A8-5A2312DF48D8}"/>
              </a:ext>
            </a:extLst>
          </p:cNvPr>
          <p:cNvSpPr txBox="1"/>
          <p:nvPr/>
        </p:nvSpPr>
        <p:spPr>
          <a:xfrm>
            <a:off x="3516280" y="2731113"/>
            <a:ext cx="818328" cy="369332"/>
          </a:xfrm>
          <a:prstGeom prst="rect">
            <a:avLst/>
          </a:prstGeom>
          <a:noFill/>
        </p:spPr>
        <p:txBody>
          <a:bodyPr wrap="square" rtlCol="0">
            <a:spAutoFit/>
          </a:bodyPr>
          <a:lstStyle/>
          <a:p>
            <a:r>
              <a:rPr kumimoji="1" lang="en-US" altLang="ja-JP" dirty="0">
                <a:solidFill>
                  <a:srgbClr val="002060"/>
                </a:solidFill>
              </a:rPr>
              <a:t>0.012s</a:t>
            </a:r>
            <a:endParaRPr kumimoji="1" lang="ja-JP" altLang="en-US" dirty="0">
              <a:solidFill>
                <a:srgbClr val="002060"/>
              </a:solidFill>
            </a:endParaRPr>
          </a:p>
        </p:txBody>
      </p:sp>
      <p:sp>
        <p:nvSpPr>
          <p:cNvPr id="28" name="タイトル 1">
            <a:extLst>
              <a:ext uri="{FF2B5EF4-FFF2-40B4-BE49-F238E27FC236}">
                <a16:creationId xmlns="" xmlns:a16="http://schemas.microsoft.com/office/drawing/2014/main" id="{BD64FF9F-7E3C-46C6-AEA0-528988661DD4}"/>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a:t>
            </a:r>
            <a:endParaRPr lang="ja-JP" altLang="en-US" sz="2400" dirty="0"/>
          </a:p>
        </p:txBody>
      </p:sp>
    </p:spTree>
    <p:extLst>
      <p:ext uri="{BB962C8B-B14F-4D97-AF65-F5344CB8AC3E}">
        <p14:creationId xmlns:p14="http://schemas.microsoft.com/office/powerpoint/2010/main" val="69456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23" grpId="0" animBg="1"/>
      <p:bldP spid="21"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 xmlns:a16="http://schemas.microsoft.com/office/drawing/2014/main"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occurs above the punch when it start lowering. It suctions powder onto the punch and make the path of powder which has accelerate the influx of powder.</a:t>
            </a:r>
          </a:p>
        </p:txBody>
      </p:sp>
      <p:sp>
        <p:nvSpPr>
          <p:cNvPr id="24" name="正方形/長方形 23">
            <a:extLst>
              <a:ext uri="{FF2B5EF4-FFF2-40B4-BE49-F238E27FC236}">
                <a16:creationId xmlns="" xmlns:a16="http://schemas.microsoft.com/office/drawing/2014/main"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 xmlns:a16="http://schemas.microsoft.com/office/drawing/2014/main"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affect the powder</a:t>
            </a: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lower punch velocity for the filling time</a:t>
            </a:r>
          </a:p>
        </p:txBody>
      </p:sp>
      <p:sp>
        <p:nvSpPr>
          <p:cNvPr id="29" name="テキスト ボックス 28">
            <a:extLst>
              <a:ext uri="{FF2B5EF4-FFF2-40B4-BE49-F238E27FC236}">
                <a16:creationId xmlns="" xmlns:a16="http://schemas.microsoft.com/office/drawing/2014/main"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affects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 lowering</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 xmlns:a16="http://schemas.microsoft.com/office/drawing/2014/main"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punch velocity is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is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but the effect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gradually decreases</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BD27737C-17B1-4511-834A-6B1E66FC4624}"/>
              </a:ext>
            </a:extLst>
          </p:cNvPr>
          <p:cNvSpPr txBox="1"/>
          <p:nvPr/>
        </p:nvSpPr>
        <p:spPr>
          <a:xfrm>
            <a:off x="413524" y="4862731"/>
            <a:ext cx="8454252" cy="738664"/>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But it creates the larger spiral flow which makes path of the powder narrow. It is suggested that this is one of the reason that the suction effect for filling time gradually decreases as punch velocity is higher.</a:t>
            </a:r>
          </a:p>
        </p:txBody>
      </p:sp>
      <p:sp>
        <p:nvSpPr>
          <p:cNvPr id="16" name="正方形/長方形 15">
            <a:extLst>
              <a:ext uri="{FF2B5EF4-FFF2-40B4-BE49-F238E27FC236}">
                <a16:creationId xmlns="" xmlns:a16="http://schemas.microsoft.com/office/drawing/2014/main" id="{38526170-A95F-4AA8-B44C-F1826F94BAA6}"/>
              </a:ext>
            </a:extLst>
          </p:cNvPr>
          <p:cNvSpPr/>
          <p:nvPr/>
        </p:nvSpPr>
        <p:spPr>
          <a:xfrm>
            <a:off x="412314" y="488936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 xmlns:a16="http://schemas.microsoft.com/office/drawing/2014/main"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 xmlns:a16="http://schemas.microsoft.com/office/drawing/2014/main"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594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 xmlns:a16="http://schemas.microsoft.com/office/drawing/2014/main"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 xmlns:a16="http://schemas.microsoft.com/office/drawing/2014/main"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 xmlns:a16="http://schemas.microsoft.com/office/drawing/2014/main"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 xmlns:a16="http://schemas.microsoft.com/office/drawing/2014/main"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sp>
        <p:nvSpPr>
          <p:cNvPr id="1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5202079" y="4425924"/>
            <a:ext cx="3699572"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spiral flow in the die became larger. And it looked like limiting the path of the powder flux. </a:t>
            </a:r>
          </a:p>
        </p:txBody>
      </p:sp>
      <p:sp>
        <p:nvSpPr>
          <p:cNvPr id="27"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0C24E3AA-CCF0-4EAD-9F44-85AA20AA3694}"/>
              </a:ext>
            </a:extLst>
          </p:cNvPr>
          <p:cNvSpPr txBox="1">
            <a:spLocks/>
          </p:cNvSpPr>
          <p:nvPr/>
        </p:nvSpPr>
        <p:spPr>
          <a:xfrm>
            <a:off x="189023" y="4704916"/>
            <a:ext cx="4840027" cy="875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Vector of air flow</a:t>
            </a:r>
          </a:p>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(when overlapping started)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 xmlns:a16="http://schemas.microsoft.com/office/drawing/2014/main"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creates the larger spiral flow</a:t>
            </a:r>
          </a:p>
        </p:txBody>
      </p:sp>
      <p:pic>
        <p:nvPicPr>
          <p:cNvPr id="15" name="図 14">
            <a:extLst>
              <a:ext uri="{FF2B5EF4-FFF2-40B4-BE49-F238E27FC236}">
                <a16:creationId xmlns="" xmlns:a16="http://schemas.microsoft.com/office/drawing/2014/main" id="{9154B35D-42F4-46D3-99FD-0C3232A86DAE}"/>
              </a:ext>
            </a:extLst>
          </p:cNvPr>
          <p:cNvPicPr>
            <a:picLocks noChangeAspect="1"/>
          </p:cNvPicPr>
          <p:nvPr/>
        </p:nvPicPr>
        <p:blipFill rotWithShape="1">
          <a:blip r:embed="rId4">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4" name="タイトル 1">
            <a:extLst>
              <a:ext uri="{FF2B5EF4-FFF2-40B4-BE49-F238E27FC236}">
                <a16:creationId xmlns="" xmlns:a16="http://schemas.microsoft.com/office/drawing/2014/main" id="{8D725D2A-5D7B-4CC8-A948-3F377F99AA6A}"/>
              </a:ext>
            </a:extLst>
          </p:cNvPr>
          <p:cNvSpPr txBox="1">
            <a:spLocks/>
          </p:cNvSpPr>
          <p:nvPr/>
        </p:nvSpPr>
        <p:spPr>
          <a:xfrm>
            <a:off x="4252" y="23004"/>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Discussion </a:t>
            </a:r>
            <a:r>
              <a:rPr lang="en-US" altLang="ja-JP" sz="2400" dirty="0"/>
              <a:t>(Results &amp; Discussion)</a:t>
            </a:r>
            <a:endParaRPr lang="ja-JP" altLang="en-US" sz="2400" dirty="0"/>
          </a:p>
        </p:txBody>
      </p:sp>
      <p:sp>
        <p:nvSpPr>
          <p:cNvPr id="3" name="正方形/長方形 2">
            <a:extLst>
              <a:ext uri="{FF2B5EF4-FFF2-40B4-BE49-F238E27FC236}">
                <a16:creationId xmlns="" xmlns:a16="http://schemas.microsoft.com/office/drawing/2014/main"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 xmlns:a16="http://schemas.microsoft.com/office/drawing/2014/main" id="{15459C88-E64A-4B1B-99A6-326CD17CFE82}"/>
              </a:ext>
            </a:extLst>
          </p:cNvPr>
          <p:cNvSpPr/>
          <p:nvPr/>
        </p:nvSpPr>
        <p:spPr>
          <a:xfrm>
            <a:off x="7412638"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8" name="コンテンツ プレースホルダー 5">
            <a:extLst>
              <a:ext uri="{FF2B5EF4-FFF2-40B4-BE49-F238E27FC236}">
                <a16:creationId xmlns="" xmlns:a16="http://schemas.microsoft.com/office/drawing/2014/main" id="{BA76BAA8-F344-424E-B2F1-8AFC81924A79}"/>
              </a:ext>
            </a:extLst>
          </p:cNvPr>
          <p:cNvSpPr txBox="1">
            <a:spLocks/>
          </p:cNvSpPr>
          <p:nvPr/>
        </p:nvSpPr>
        <p:spPr>
          <a:xfrm>
            <a:off x="212252" y="3848610"/>
            <a:ext cx="2392052" cy="6655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2-2</a:t>
            </a:r>
          </a:p>
          <a:p>
            <a:r>
              <a:rPr lang="en-US" altLang="ja-JP" sz="2000" dirty="0">
                <a:ea typeface="メイリオ" panose="020B0604030504040204" pitchFamily="50" charset="-128"/>
              </a:rPr>
              <a:t>200 [mm/s]</a:t>
            </a:r>
            <a:endParaRPr lang="ja-JP" altLang="en-US" sz="2000" dirty="0">
              <a:ea typeface="メイリオ" panose="020B0604030504040204" pitchFamily="50" charset="-128"/>
            </a:endParaRPr>
          </a:p>
        </p:txBody>
      </p:sp>
      <p:sp>
        <p:nvSpPr>
          <p:cNvPr id="34" name="コンテンツ プレースホルダー 5">
            <a:extLst>
              <a:ext uri="{FF2B5EF4-FFF2-40B4-BE49-F238E27FC236}">
                <a16:creationId xmlns="" xmlns:a16="http://schemas.microsoft.com/office/drawing/2014/main" id="{01F0770A-5F77-344D-A812-375DAB976BAA}"/>
              </a:ext>
            </a:extLst>
          </p:cNvPr>
          <p:cNvSpPr txBox="1">
            <a:spLocks/>
          </p:cNvSpPr>
          <p:nvPr/>
        </p:nvSpPr>
        <p:spPr>
          <a:xfrm>
            <a:off x="2725114" y="3851055"/>
            <a:ext cx="2279417" cy="2842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2-3 </a:t>
            </a:r>
          </a:p>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spTree>
    <p:extLst>
      <p:ext uri="{BB962C8B-B14F-4D97-AF65-F5344CB8AC3E}">
        <p14:creationId xmlns:p14="http://schemas.microsoft.com/office/powerpoint/2010/main" val="47297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57"/>
          <a:stretch/>
        </p:blipFill>
        <p:spPr>
          <a:xfrm>
            <a:off x="2348280" y="2204629"/>
            <a:ext cx="2786697" cy="2167153"/>
          </a:xfrm>
          <a:prstGeom prst="rect">
            <a:avLst/>
          </a:prstGeom>
          <a:ln w="1270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smtClean="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09812" y="1448987"/>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錠剤の生産プロセスの</a:t>
            </a:r>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一部</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。充填の後に圧縮・排出を経て錠剤は生産されている。</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粉末は充填中に空気抵抗を受けるため、</a:t>
            </a:r>
            <a:r>
              <a:rPr lang="ja-JP" altLang="en-US" sz="135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175" y="2660378"/>
            <a:ext cx="2365151" cy="1570609"/>
          </a:xfrm>
          <a:prstGeom prst="rect">
            <a:avLst/>
          </a:prstGeom>
        </p:spPr>
      </p:pic>
      <p:pic>
        <p:nvPicPr>
          <p:cNvPr id="58" name="図 57">
            <a:extLst>
              <a:ext uri="{FF2B5EF4-FFF2-40B4-BE49-F238E27FC236}">
                <a16:creationId xmlns="" xmlns:a16="http://schemas.microsoft.com/office/drawing/2014/main" id="{6E5915E0-7432-1840-B73E-AB5BDAA031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074" y="3200844"/>
            <a:ext cx="1415162" cy="1050199"/>
          </a:xfrm>
          <a:prstGeom prst="rect">
            <a:avLst/>
          </a:prstGeom>
        </p:spPr>
      </p:pic>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6625436" y="4333758"/>
            <a:ext cx="1524627" cy="415498"/>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a:p>
            <a:pPr algn="ctr"/>
            <a:r>
              <a:rPr lang="en-US" altLang="ja-JP" sz="1050" dirty="0">
                <a:latin typeface="Arial" panose="020B0604020202020204" pitchFamily="34" charset="0"/>
                <a:cs typeface="Arial" panose="020B0604020202020204" pitchFamily="34" charset="0"/>
              </a:rPr>
              <a:t>(</a:t>
            </a:r>
            <a:r>
              <a:rPr lang="en-US" altLang="ja-JP" sz="1050" dirty="0" err="1">
                <a:latin typeface="Arial" panose="020B0604020202020204" pitchFamily="34" charset="0"/>
                <a:cs typeface="Arial" panose="020B0604020202020204" pitchFamily="34" charset="0"/>
              </a:rPr>
              <a:t>www.pakutaso.com</a:t>
            </a:r>
            <a:r>
              <a:rPr lang="en-US" altLang="ja-JP" sz="1050" dirty="0">
                <a:latin typeface="Arial" panose="020B0604020202020204" pitchFamily="34" charset="0"/>
                <a:cs typeface="Arial" panose="020B0604020202020204" pitchFamily="34" charset="0"/>
              </a:rPr>
              <a:t>)</a:t>
            </a:r>
            <a:endParaRPr lang="ja-JP" altLang="en-US" sz="1050" dirty="0">
              <a:latin typeface="Arial" panose="020B0604020202020204" pitchFamily="34" charset="0"/>
              <a:cs typeface="Arial" panose="020B0604020202020204" pitchFamily="34" charset="0"/>
            </a:endParaRP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453722" y="4353214"/>
            <a:ext cx="4494284" cy="430887"/>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14" name="下矢印 15">
            <a:extLst>
              <a:ext uri="{FF2B5EF4-FFF2-40B4-BE49-F238E27FC236}">
                <a16:creationId xmlns="" xmlns:a16="http://schemas.microsoft.com/office/drawing/2014/main" id="{0A08E9FB-22B7-46A1-A4EE-EEB57F4AE0FD}"/>
              </a:ext>
            </a:extLst>
          </p:cNvPr>
          <p:cNvSpPr/>
          <p:nvPr/>
        </p:nvSpPr>
        <p:spPr>
          <a:xfrm rot="16200000">
            <a:off x="5594032" y="3030552"/>
            <a:ext cx="353490" cy="86879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00100" y="3632301"/>
            <a:ext cx="477982" cy="363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flipV="1">
            <a:off x="1278082" y="2179984"/>
            <a:ext cx="1070198" cy="145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278082" y="3995983"/>
            <a:ext cx="1070198" cy="37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172916" y="5071319"/>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9812" y="5485026"/>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充填速度の改善効果があるとされている。</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396312" y="5522942"/>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smtClean="0"/>
              <a:t>先行研究・本研究の目的</a:t>
            </a:r>
            <a:endParaRPr kumimoji="1" lang="ja-JP" altLang="en-US" dirty="0"/>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51390" y="1414656"/>
            <a:ext cx="6168486" cy="738664"/>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Air pressure gradient accelerated the flux of powder flow and shortened the filling time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But how pressure gradient affected the powder filling has not been clarified so far.</a:t>
            </a:r>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36117" y="3941703"/>
            <a:ext cx="8410991"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moving speed of the lower punch is one of the key factor of the suction filling performance. But quantitative data has not been obtained, because it is difficult to get it experimentally.</a:t>
            </a: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11320" y="398731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D8C0B001-A0D6-A14F-A918-6EE4BF3F64D0}"/>
              </a:ext>
            </a:extLst>
          </p:cNvPr>
          <p:cNvSpPr txBox="1"/>
          <p:nvPr/>
        </p:nvSpPr>
        <p:spPr>
          <a:xfrm>
            <a:off x="146149" y="1041955"/>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influences the powder?</a:t>
            </a: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146149" y="3578543"/>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moving speed of the lower punch for the filling time</a:t>
            </a: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2552302"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C.-Y. Wu et al, Chem. Eng. Sci. (2012)</a:t>
            </a:r>
          </a:p>
        </p:txBody>
      </p:sp>
      <p:sp>
        <p:nvSpPr>
          <p:cNvPr id="18" name="テキスト ボックス 17">
            <a:extLst>
              <a:ext uri="{FF2B5EF4-FFF2-40B4-BE49-F238E27FC236}">
                <a16:creationId xmlns="" xmlns:a16="http://schemas.microsoft.com/office/drawing/2014/main" id="{50E51E9C-F925-4D66-ADDB-CA7A7AC5A280}"/>
              </a:ext>
            </a:extLst>
          </p:cNvPr>
          <p:cNvSpPr txBox="1"/>
          <p:nvPr/>
        </p:nvSpPr>
        <p:spPr>
          <a:xfrm>
            <a:off x="717863" y="2332959"/>
            <a:ext cx="6022998"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Reveal </a:t>
            </a:r>
            <a:r>
              <a:rPr lang="en-US" altLang="ja-JP" sz="2400" b="1" dirty="0">
                <a:solidFill>
                  <a:srgbClr val="FF2919"/>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concretely how air pressure gradient influences the powder filling</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p>
        </p:txBody>
      </p:sp>
      <p:sp>
        <p:nvSpPr>
          <p:cNvPr id="19" name="下矢印 8">
            <a:extLst>
              <a:ext uri="{FF2B5EF4-FFF2-40B4-BE49-F238E27FC236}">
                <a16:creationId xmlns="" xmlns:a16="http://schemas.microsoft.com/office/drawing/2014/main" id="{0068FD0B-B483-4B54-87A6-35D0E010E8A9}"/>
              </a:ext>
            </a:extLst>
          </p:cNvPr>
          <p:cNvSpPr/>
          <p:nvPr/>
        </p:nvSpPr>
        <p:spPr>
          <a:xfrm rot="16200000">
            <a:off x="332857" y="2524628"/>
            <a:ext cx="369331" cy="45588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61460" y="4644562"/>
            <a:ext cx="8140760"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Reveal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influence of the moving speed of the lower punch for the filling time</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p>
        </p:txBody>
      </p:sp>
      <p:sp>
        <p:nvSpPr>
          <p:cNvPr id="16" name="正方形/長方形 15">
            <a:extLst>
              <a:ext uri="{FF2B5EF4-FFF2-40B4-BE49-F238E27FC236}">
                <a16:creationId xmlns="" xmlns:a16="http://schemas.microsoft.com/office/drawing/2014/main" id="{51E3F494-DFEB-4B7B-BF5D-6DC364459FDF}"/>
              </a:ext>
            </a:extLst>
          </p:cNvPr>
          <p:cNvSpPr/>
          <p:nvPr/>
        </p:nvSpPr>
        <p:spPr>
          <a:xfrm>
            <a:off x="410420" y="145138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下矢印 8">
            <a:extLst>
              <a:ext uri="{FF2B5EF4-FFF2-40B4-BE49-F238E27FC236}">
                <a16:creationId xmlns="" xmlns:a16="http://schemas.microsoft.com/office/drawing/2014/main" id="{6FD79578-587B-41AD-9E57-34A878F66FC7}"/>
              </a:ext>
            </a:extLst>
          </p:cNvPr>
          <p:cNvSpPr/>
          <p:nvPr/>
        </p:nvSpPr>
        <p:spPr>
          <a:xfrm rot="16200000">
            <a:off x="376454" y="4832115"/>
            <a:ext cx="369331" cy="45588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43" name="図 42">
            <a:extLst>
              <a:ext uri="{FF2B5EF4-FFF2-40B4-BE49-F238E27FC236}">
                <a16:creationId xmlns="" xmlns:a16="http://schemas.microsoft.com/office/drawing/2014/main" id="{89E1B01D-8D56-4383-B9D8-818D74E613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00" t="7815" r="32850"/>
          <a:stretch/>
        </p:blipFill>
        <p:spPr>
          <a:xfrm>
            <a:off x="6836616" y="1136998"/>
            <a:ext cx="2017806" cy="2185347"/>
          </a:xfrm>
          <a:prstGeom prst="rect">
            <a:avLst/>
          </a:prstGeom>
        </p:spPr>
      </p:pic>
      <p:sp>
        <p:nvSpPr>
          <p:cNvPr id="44" name="テキスト ボックス 43">
            <a:extLst>
              <a:ext uri="{FF2B5EF4-FFF2-40B4-BE49-F238E27FC236}">
                <a16:creationId xmlns="" xmlns:a16="http://schemas.microsoft.com/office/drawing/2014/main" id="{5790C241-4BFA-4FBA-8547-253CF0ECF7C0}"/>
              </a:ext>
            </a:extLst>
          </p:cNvPr>
          <p:cNvSpPr txBox="1"/>
          <p:nvPr/>
        </p:nvSpPr>
        <p:spPr>
          <a:xfrm>
            <a:off x="6836616" y="3328332"/>
            <a:ext cx="1830306" cy="253916"/>
          </a:xfrm>
          <a:prstGeom prst="rect">
            <a:avLst/>
          </a:prstGeom>
          <a:noFill/>
        </p:spPr>
        <p:txBody>
          <a:bodyPr wrap="square" rtlCol="0">
            <a:spAutoFit/>
          </a:bodyPr>
          <a:lstStyle/>
          <a:p>
            <a:pPr algn="ctr"/>
            <a:r>
              <a:rPr lang="en-US" altLang="ja-JP" sz="1050">
                <a:latin typeface="Arial" panose="020B0604020202020204" pitchFamily="34" charset="0"/>
                <a:cs typeface="Arial" panose="020B0604020202020204" pitchFamily="34" charset="0"/>
              </a:rPr>
              <a:t>Air Pressure</a:t>
            </a:r>
            <a:r>
              <a:rPr lang="en-US" altLang="ja-JP" sz="1050" baseline="300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0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ja-JP" altLang="en-US" sz="1050" dirty="0">
              <a:latin typeface="Arial" panose="020B0604020202020204" pitchFamily="34" charset="0"/>
              <a:cs typeface="Arial" panose="020B0604020202020204" pitchFamily="34" charset="0"/>
            </a:endParaRPr>
          </a:p>
        </p:txBody>
      </p:sp>
      <p:sp>
        <p:nvSpPr>
          <p:cNvPr id="45" name="矢印: 下 44">
            <a:extLst>
              <a:ext uri="{FF2B5EF4-FFF2-40B4-BE49-F238E27FC236}">
                <a16:creationId xmlns="" xmlns:a16="http://schemas.microsoft.com/office/drawing/2014/main" id="{DAB69DB8-D8F1-45EE-A1E9-E4DFAB8F9A72}"/>
              </a:ext>
            </a:extLst>
          </p:cNvPr>
          <p:cNvSpPr/>
          <p:nvPr/>
        </p:nvSpPr>
        <p:spPr>
          <a:xfrm>
            <a:off x="7476798" y="3052956"/>
            <a:ext cx="95250" cy="1927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Numerical Method</a:t>
            </a:r>
            <a:endParaRPr kumimoji="1" lang="ja-JP" altLang="en-US" dirty="0"/>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Peskin</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6" name="コンテンツ プレースホルダー 5">
            <a:extLst>
              <a:ext uri="{FF2B5EF4-FFF2-40B4-BE49-F238E27FC236}">
                <a16:creationId xmlns="" xmlns:a16="http://schemas.microsoft.com/office/drawing/2014/main" id="{002ECE0B-AB1E-4EE5-845B-A237A66E9136}"/>
              </a:ext>
            </a:extLst>
          </p:cNvPr>
          <p:cNvSpPr>
            <a:spLocks noGrp="1"/>
          </p:cNvSpPr>
          <p:nvPr>
            <p:ph idx="1"/>
          </p:nvPr>
        </p:nvSpPr>
        <p:spPr>
          <a:xfrm>
            <a:off x="1" y="2031134"/>
            <a:ext cx="9143999" cy="1573200"/>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How Does the Suction Effect Influences the Powder?</a:t>
            </a:r>
            <a:endParaRPr lang="ja-JP" altLang="en-US" b="1" dirty="0">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5795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Simulation Conditions</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suction effect, compare the suction filling with the gravity filling.</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9" name="表 8">
            <a:extLst>
              <a:ext uri="{FF2B5EF4-FFF2-40B4-BE49-F238E27FC236}">
                <a16:creationId xmlns="" xmlns:a16="http://schemas.microsoft.com/office/drawing/2014/main" id="{38CECD49-0B99-41C4-A132-49FA1F898569}"/>
              </a:ext>
            </a:extLst>
          </p:cNvPr>
          <p:cNvGraphicFramePr>
            <a:graphicFrameLocks noGrp="1"/>
          </p:cNvGraphicFramePr>
          <p:nvPr>
            <p:extLst>
              <p:ext uri="{D42A27DB-BD31-4B8C-83A1-F6EECF244321}">
                <p14:modId xmlns:p14="http://schemas.microsoft.com/office/powerpoint/2010/main" val="2149170780"/>
              </p:ext>
            </p:extLst>
          </p:nvPr>
        </p:nvGraphicFramePr>
        <p:xfrm>
          <a:off x="260571" y="2180585"/>
          <a:ext cx="6263322" cy="971730"/>
        </p:xfrm>
        <a:graphic>
          <a:graphicData uri="http://schemas.openxmlformats.org/drawingml/2006/table">
            <a:tbl>
              <a:tblPr firstRow="1" firstCol="1">
                <a:tableStyleId>{073A0DAA-6AF3-43AB-8588-CEC1D06C72B9}</a:tableStyleId>
              </a:tblPr>
              <a:tblGrid>
                <a:gridCol w="1636667">
                  <a:extLst>
                    <a:ext uri="{9D8B030D-6E8A-4147-A177-3AD203B41FA5}">
                      <a16:colId xmlns="" xmlns:a16="http://schemas.microsoft.com/office/drawing/2014/main" val="20000"/>
                    </a:ext>
                  </a:extLst>
                </a:gridCol>
                <a:gridCol w="2430024">
                  <a:extLst>
                    <a:ext uri="{9D8B030D-6E8A-4147-A177-3AD203B41FA5}">
                      <a16:colId xmlns="" xmlns:a16="http://schemas.microsoft.com/office/drawing/2014/main" val="20001"/>
                    </a:ext>
                  </a:extLst>
                </a:gridCol>
                <a:gridCol w="2196631">
                  <a:extLst>
                    <a:ext uri="{9D8B030D-6E8A-4147-A177-3AD203B41FA5}">
                      <a16:colId xmlns="" xmlns:a16="http://schemas.microsoft.com/office/drawing/2014/main" val="20003"/>
                    </a:ext>
                  </a:extLst>
                </a:gridCol>
              </a:tblGrid>
              <a:tr h="337153">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 xmlns:a16="http://schemas.microsoft.com/office/drawing/2014/main" val="10000"/>
                  </a:ext>
                </a:extLst>
              </a:tr>
              <a:tr h="634577">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Filling Type</a:t>
                      </a:r>
                    </a:p>
                  </a:txBody>
                  <a:tcPr marL="7144" marR="7144" marT="7144" marB="0" anchor="ctr">
                    <a:solidFill>
                      <a:srgbClr val="FF695E"/>
                    </a:solidFill>
                  </a:tcPr>
                </a:tc>
                <a:tc>
                  <a:txBody>
                    <a:bodyPr/>
                    <a:lstStyle/>
                    <a:p>
                      <a:pPr algn="ctr" fontAlgn="ctr"/>
                      <a:r>
                        <a:rPr kumimoji="1" lang="en-US" altLang="ja-JP" sz="1800" b="1" i="0" u="none" strike="noStrike" dirty="0">
                          <a:solidFill>
                            <a:srgbClr val="000000"/>
                          </a:solidFill>
                          <a:effectLst/>
                          <a:uFill>
                            <a:solidFill>
                              <a:srgbClr val="FF0000"/>
                            </a:solidFill>
                          </a:uFill>
                          <a:latin typeface="Arial" panose="020B0604020202020204" pitchFamily="34" charset="0"/>
                          <a:ea typeface="+mn-ea"/>
                          <a:cs typeface="Arial" panose="020B0604020202020204" pitchFamily="34" charset="0"/>
                        </a:rPr>
                        <a:t>Suction Filling*</a:t>
                      </a: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Gravity</a:t>
                      </a:r>
                      <a:r>
                        <a:rPr lang="ja-JP" altLang="en-US" sz="1800" b="1" i="0" u="none" strike="noStrike" dirty="0">
                          <a:solidFill>
                            <a:srgbClr val="000000"/>
                          </a:solidFill>
                          <a:effectLst/>
                          <a:latin typeface="Arial" panose="020B0604020202020204" pitchFamily="34" charset="0"/>
                          <a:ea typeface="+mn-ea"/>
                          <a:cs typeface="Arial" panose="020B0604020202020204" pitchFamily="34" charset="0"/>
                        </a:rPr>
                        <a:t> </a:t>
                      </a: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Filling</a:t>
                      </a:r>
                    </a:p>
                  </a:txBody>
                  <a:tcPr marL="7144" marR="7144" marT="7144" marB="0" anchor="ctr">
                    <a:solidFill>
                      <a:srgbClr val="FFBEB9"/>
                    </a:solidFill>
                  </a:tcPr>
                </a:tc>
                <a:extLst>
                  <a:ext uri="{0D108BD9-81ED-4DB2-BD59-A6C34878D82A}">
                    <a16:rowId xmlns="" xmlns:a16="http://schemas.microsoft.com/office/drawing/2014/main" val="10001"/>
                  </a:ext>
                </a:extLst>
              </a:tr>
            </a:tbl>
          </a:graphicData>
        </a:graphic>
      </p:graphicFrame>
      <p:pic>
        <p:nvPicPr>
          <p:cNvPr id="24" name="図 23">
            <a:extLst>
              <a:ext uri="{FF2B5EF4-FFF2-40B4-BE49-F238E27FC236}">
                <a16:creationId xmlns="" xmlns:a16="http://schemas.microsoft.com/office/drawing/2014/main" id="{52915201-D38F-460F-9F43-BE48FF06BD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26" name="図 25" descr="C:\Users\Yoshida\Desktop\figures\壁面モデル2.png">
            <a:extLst>
              <a:ext uri="{FF2B5EF4-FFF2-40B4-BE49-F238E27FC236}">
                <a16:creationId xmlns="" xmlns:a16="http://schemas.microsoft.com/office/drawing/2014/main" id="{191CA93B-A578-43A9-8055-FC1E1190EAC5}"/>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30" name="図 29">
            <a:extLst>
              <a:ext uri="{FF2B5EF4-FFF2-40B4-BE49-F238E27FC236}">
                <a16:creationId xmlns="" xmlns:a16="http://schemas.microsoft.com/office/drawing/2014/main" id="{E4BD8F56-733A-48C3-943B-E638BAA246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3" name="テキスト ボックス 2">
            <a:extLst>
              <a:ext uri="{FF2B5EF4-FFF2-40B4-BE49-F238E27FC236}">
                <a16:creationId xmlns="" xmlns:a16="http://schemas.microsoft.com/office/drawing/2014/main" id="{2DDFCDC9-DE62-498C-94CE-FFE3CBCD0BC9}"/>
              </a:ext>
            </a:extLst>
          </p:cNvPr>
          <p:cNvSpPr txBox="1"/>
          <p:nvPr/>
        </p:nvSpPr>
        <p:spPr>
          <a:xfrm>
            <a:off x="1900517" y="3152315"/>
            <a:ext cx="2420471" cy="492443"/>
          </a:xfrm>
          <a:prstGeom prst="rect">
            <a:avLst/>
          </a:prstGeom>
          <a:noFill/>
        </p:spPr>
        <p:txBody>
          <a:bodyPr wrap="square" rtlCol="0">
            <a:spAutoFit/>
          </a:bodyPr>
          <a:lstStyle/>
          <a:p>
            <a:r>
              <a:rPr lang="en-US" altLang="ja-JP" sz="800" dirty="0">
                <a:solidFill>
                  <a:srgbClr val="000000"/>
                </a:solidFill>
                <a:uFill>
                  <a:solidFill>
                    <a:srgbClr val="FF0000"/>
                  </a:solidFill>
                </a:uFill>
                <a:latin typeface="Arial" panose="020B0604020202020204" pitchFamily="34" charset="0"/>
                <a:cs typeface="Arial" panose="020B0604020202020204" pitchFamily="34" charset="0"/>
              </a:rPr>
              <a:t>* Punch Lower Velocity = 300 [mm/s]</a:t>
            </a:r>
          </a:p>
          <a:p>
            <a:endParaRPr kumimoji="1" lang="ja-JP" altLang="en-US" dirty="0"/>
          </a:p>
        </p:txBody>
      </p:sp>
      <mc:AlternateContent xmlns:mc="http://schemas.openxmlformats.org/markup-compatibility/2006" xmlns:a14="http://schemas.microsoft.com/office/drawing/2010/main">
        <mc:Choice Requires="a14">
          <p:graphicFrame>
            <p:nvGraphicFramePr>
              <p:cNvPr id="32" name="表 31">
                <a:extLst>
                  <a:ext uri="{FF2B5EF4-FFF2-40B4-BE49-F238E27FC236}">
                    <a16:creationId xmlns=""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 xmlns:a16="http://schemas.microsoft.com/office/drawing/2014/main" val="20000"/>
                        </a:ext>
                      </a:extLst>
                    </a:gridCol>
                    <a:gridCol w="1164720">
                      <a:extLst>
                        <a:ext uri="{9D8B030D-6E8A-4147-A177-3AD203B41FA5}">
                          <a16:colId xmlns=""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32" name="表 31">
                <a:extLst>
                  <a:ext uri="{FF2B5EF4-FFF2-40B4-BE49-F238E27FC236}">
                    <a16:creationId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5"/>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33" name="表 32">
            <a:extLst>
              <a:ext uri="{FF2B5EF4-FFF2-40B4-BE49-F238E27FC236}">
                <a16:creationId xmlns="" xmlns:a16="http://schemas.microsoft.com/office/drawing/2014/main" id="{1C8FEBBC-8C97-4EA4-B944-441680B68513}"/>
              </a:ext>
            </a:extLst>
          </p:cNvPr>
          <p:cNvGraphicFramePr>
            <a:graphicFrameLocks noGrp="1"/>
          </p:cNvGraphicFramePr>
          <p:nvPr>
            <p:extLst>
              <p:ext uri="{D42A27DB-BD31-4B8C-83A1-F6EECF244321}">
                <p14:modId xmlns:p14="http://schemas.microsoft.com/office/powerpoint/2010/main" val="3642429952"/>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 xmlns:a16="http://schemas.microsoft.com/office/drawing/2014/main" val="20000"/>
                    </a:ext>
                  </a:extLst>
                </a:gridCol>
                <a:gridCol w="1164719">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 of particles</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34" name="テキスト ボックス 33">
            <a:extLst>
              <a:ext uri="{FF2B5EF4-FFF2-40B4-BE49-F238E27FC236}">
                <a16:creationId xmlns="" xmlns:a16="http://schemas.microsoft.com/office/drawing/2014/main" id="{DF329DBF-B51C-4EE1-9C11-D0E0B7275791}"/>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7A97FEA5-CE25-436D-BCEA-F14C401E1385}"/>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5" name="正方形/長方形 4">
            <a:extLst>
              <a:ext uri="{FF2B5EF4-FFF2-40B4-BE49-F238E27FC236}">
                <a16:creationId xmlns="" xmlns:a16="http://schemas.microsoft.com/office/drawing/2014/main" id="{CAEBC33F-D093-4340-976E-E87CBBE6E128}"/>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 xmlns:a16="http://schemas.microsoft.com/office/drawing/2014/main" id="{0D80B46B-605D-407E-AE3E-5285DDA85B0B}"/>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6" name="正方形/長方形 5">
            <a:extLst>
              <a:ext uri="{FF2B5EF4-FFF2-40B4-BE49-F238E27FC236}">
                <a16:creationId xmlns="" xmlns:a16="http://schemas.microsoft.com/office/drawing/2014/main" id="{E092424B-9586-46DE-BEAA-ED8942EE80DC}"/>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69151953-9BB5-4D3D-A0F7-74E3E88C34B2}"/>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7" name="テキスト ボックス 6">
            <a:extLst>
              <a:ext uri="{FF2B5EF4-FFF2-40B4-BE49-F238E27FC236}">
                <a16:creationId xmlns="" xmlns:a16="http://schemas.microsoft.com/office/drawing/2014/main" id="{574B4FDD-63E5-4A30-B7B5-2CDEC4F2F4B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 xmlns:a16="http://schemas.microsoft.com/office/drawing/2014/main" id="{4CD03DA8-B906-448D-AEBD-88753B127AC2}"/>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03006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fontScale="90000"/>
          </a:bodyPr>
          <a:lstStyle/>
          <a:p>
            <a:r>
              <a:rPr lang="en-US" altLang="ja-JP" dirty="0"/>
              <a:t> Results &amp; Discussion </a:t>
            </a:r>
            <a:r>
              <a:rPr lang="en-US" altLang="ja-JP" sz="2400" dirty="0"/>
              <a:t>(Effect of punch movement)</a:t>
            </a:r>
            <a:endParaRPr kumimoji="1" lang="ja-JP" altLang="en-US" sz="2400" dirty="0"/>
          </a:p>
        </p:txBody>
      </p:sp>
      <p:pic>
        <p:nvPicPr>
          <p:cNvPr id="9" name="clear">
            <a:hlinkClick r:id="" action="ppaction://media"/>
            <a:extLst>
              <a:ext uri="{FF2B5EF4-FFF2-40B4-BE49-F238E27FC236}">
                <a16:creationId xmlns="" xmlns:a16="http://schemas.microsoft.com/office/drawing/2014/main" id="{0FA92E85-1965-421F-9FFF-C2FFB84766A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281673" y="1303232"/>
            <a:ext cx="4629599" cy="3086886"/>
          </a:xfrm>
        </p:spPr>
      </p:pic>
      <p:sp>
        <p:nvSpPr>
          <p:cNvPr id="6"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424382" y="4505713"/>
            <a:ext cx="2172090" cy="277028"/>
          </a:xfrm>
        </p:spPr>
        <p:txBody>
          <a:bodyPr/>
          <a:lstStyle/>
          <a:p>
            <a:r>
              <a:rPr kumimoji="1" lang="en-US" altLang="ja-JP" sz="1600" dirty="0">
                <a:ea typeface="メイリオ" panose="020B0604030504040204" pitchFamily="50" charset="-128"/>
              </a:rPr>
              <a:t>Case 1-1 </a:t>
            </a:r>
          </a:p>
          <a:p>
            <a:r>
              <a:rPr kumimoji="1"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2" name="コンテンツ プレースホルダー 5">
            <a:extLst>
              <a:ext uri="{FF2B5EF4-FFF2-40B4-BE49-F238E27FC236}">
                <a16:creationId xmlns="" xmlns:a16="http://schemas.microsoft.com/office/drawing/2014/main" id="{924623C0-9EFC-4782-8C2D-EB1164B9592F}"/>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356663" y="3874657"/>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下矢印 15">
            <a:extLst>
              <a:ext uri="{FF2B5EF4-FFF2-40B4-BE49-F238E27FC236}">
                <a16:creationId xmlns="" xmlns:a16="http://schemas.microsoft.com/office/drawing/2014/main"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Suction effect accelerated the flux of powder flow</a:t>
            </a: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4174" r="9763" b="7029"/>
          <a:stretch/>
        </p:blipFill>
        <p:spPr>
          <a:xfrm>
            <a:off x="5137372" y="1299972"/>
            <a:ext cx="3810034" cy="3086886"/>
          </a:xfrm>
          <a:prstGeom prst="rect">
            <a:avLst/>
          </a:prstGeom>
        </p:spPr>
      </p:pic>
      <p:sp>
        <p:nvSpPr>
          <p:cNvPr id="18"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422617" y="4505713"/>
            <a:ext cx="1887683" cy="277028"/>
          </a:xfrm>
        </p:spPr>
        <p:txBody>
          <a:bodyPr/>
          <a:lstStyle/>
          <a:p>
            <a:r>
              <a:rPr kumimoji="1"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924623C0-9EFC-4782-8C2D-EB1164B9592F}"/>
              </a:ext>
            </a:extLst>
          </p:cNvPr>
          <p:cNvSpPr txBox="1">
            <a:spLocks/>
          </p:cNvSpPr>
          <p:nvPr/>
        </p:nvSpPr>
        <p:spPr>
          <a:xfrm>
            <a:off x="7310300" y="4512239"/>
            <a:ext cx="174797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コネクタ 20"/>
          <p:cNvCxnSpPr>
            <a:cxnSpLocks/>
          </p:cNvCxnSpPr>
          <p:nvPr/>
        </p:nvCxnSpPr>
        <p:spPr>
          <a:xfrm flipV="1">
            <a:off x="5952562" y="2702010"/>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p:cNvCxnSpPr>
          <p:nvPr/>
        </p:nvCxnSpPr>
        <p:spPr>
          <a:xfrm flipV="1">
            <a:off x="5952562" y="4104051"/>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 xmlns:a16="http://schemas.microsoft.com/office/drawing/2014/main" id="{5BF26940-3165-4E1D-AB54-C44DFDCF1393}"/>
              </a:ext>
            </a:extLst>
          </p:cNvPr>
          <p:cNvCxnSpPr>
            <a:cxnSpLocks/>
          </p:cNvCxnSpPr>
          <p:nvPr/>
        </p:nvCxnSpPr>
        <p:spPr>
          <a:xfrm flipV="1">
            <a:off x="7597322" y="2543190"/>
            <a:ext cx="1394259"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E309DC46-67ED-4BB7-AF95-366C6367DDA5}"/>
              </a:ext>
            </a:extLst>
          </p:cNvPr>
          <p:cNvCxnSpPr>
            <a:cxnSpLocks/>
          </p:cNvCxnSpPr>
          <p:nvPr/>
        </p:nvCxnSpPr>
        <p:spPr>
          <a:xfrm flipV="1">
            <a:off x="7615583" y="3865592"/>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91813" y="3788724"/>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424382" y="4505713"/>
            <a:ext cx="217209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a:ea typeface="メイリオ" panose="020B0604030504040204" pitchFamily="50" charset="-128"/>
              </a:rPr>
              <a:t>Case 1-1 </a:t>
            </a:r>
          </a:p>
          <a:p>
            <a:r>
              <a:rPr lang="en-US" altLang="ja-JP" sz="160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80A96C79-68CB-4CFD-A364-A6A5E791199A}"/>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5">
            <a:extLst>
              <a:ext uri="{FF2B5EF4-FFF2-40B4-BE49-F238E27FC236}">
                <a16:creationId xmlns="" xmlns:a16="http://schemas.microsoft.com/office/drawing/2014/main" id="{BE1888DB-DAE9-4632-93F1-6F86078A632D}"/>
              </a:ext>
            </a:extLst>
          </p:cNvPr>
          <p:cNvSpPr txBox="1">
            <a:spLocks/>
          </p:cNvSpPr>
          <p:nvPr/>
        </p:nvSpPr>
        <p:spPr>
          <a:xfrm>
            <a:off x="5935881" y="4781408"/>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37D3478C-21B9-4AA9-8865-043351E63C8D}"/>
              </a:ext>
            </a:extLst>
          </p:cNvPr>
          <p:cNvSpPr txBox="1">
            <a:spLocks/>
          </p:cNvSpPr>
          <p:nvPr/>
        </p:nvSpPr>
        <p:spPr>
          <a:xfrm>
            <a:off x="7493513" y="4782741"/>
            <a:ext cx="149080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下矢印 15">
            <a:extLst>
              <a:ext uri="{FF2B5EF4-FFF2-40B4-BE49-F238E27FC236}">
                <a16:creationId xmlns="" xmlns:a16="http://schemas.microsoft.com/office/drawing/2014/main" id="{0A08E9FB-22B7-46A1-A4EE-EEB57F4AE0FD}"/>
              </a:ext>
            </a:extLst>
          </p:cNvPr>
          <p:cNvSpPr/>
          <p:nvPr/>
        </p:nvSpPr>
        <p:spPr>
          <a:xfrm rot="16200000">
            <a:off x="268734" y="5632986"/>
            <a:ext cx="471419" cy="408568"/>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977C39FE-EFE4-4660-A0EA-6DA876ABAE6E}"/>
              </a:ext>
            </a:extLst>
          </p:cNvPr>
          <p:cNvSpPr txBox="1">
            <a:spLocks/>
          </p:cNvSpPr>
          <p:nvPr/>
        </p:nvSpPr>
        <p:spPr>
          <a:xfrm>
            <a:off x="708728" y="5662231"/>
            <a:ext cx="824276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Only at the moment of the punch started moving down</a:t>
            </a:r>
          </a:p>
        </p:txBody>
      </p:sp>
      <p:sp>
        <p:nvSpPr>
          <p:cNvPr id="27" name="タイトル 1">
            <a:extLst>
              <a:ext uri="{FF2B5EF4-FFF2-40B4-BE49-F238E27FC236}">
                <a16:creationId xmlns="" xmlns:a16="http://schemas.microsoft.com/office/drawing/2014/main" id="{F6D9DB7D-BFB9-4904-AED4-76B4CA9D38AF}"/>
              </a:ext>
            </a:extLst>
          </p:cNvPr>
          <p:cNvSpPr>
            <a:spLocks noGrp="1"/>
          </p:cNvSpPr>
          <p:nvPr>
            <p:ph type="title"/>
          </p:nvPr>
        </p:nvSpPr>
        <p:spPr>
          <a:xfrm>
            <a:off x="0" y="-9081"/>
            <a:ext cx="9144000" cy="796603"/>
          </a:xfrm>
        </p:spPr>
        <p:txBody>
          <a:bodyPr>
            <a:normAutofit/>
          </a:bodyPr>
          <a:lstStyle/>
          <a:p>
            <a:r>
              <a:rPr lang="en-US" altLang="ja-JP" dirty="0"/>
              <a:t> Results &amp; Discussion </a:t>
            </a:r>
            <a:r>
              <a:rPr lang="en-US" altLang="ja-JP" sz="2400" dirty="0"/>
              <a:t>(Air Pressure Gradient)</a:t>
            </a:r>
            <a:endParaRPr kumimoji="1" lang="ja-JP" altLang="en-US" sz="2400" dirty="0"/>
          </a:p>
        </p:txBody>
      </p:sp>
      <p:cxnSp>
        <p:nvCxnSpPr>
          <p:cNvPr id="14" name="直線コネクタ 13">
            <a:extLst>
              <a:ext uri="{FF2B5EF4-FFF2-40B4-BE49-F238E27FC236}">
                <a16:creationId xmlns="" xmlns:a16="http://schemas.microsoft.com/office/drawing/2014/main" id="{F84833EE-A099-4E40-AC23-A215EC68242A}"/>
              </a:ext>
            </a:extLst>
          </p:cNvPr>
          <p:cNvCxnSpPr>
            <a:cxnSpLocks/>
          </p:cNvCxnSpPr>
          <p:nvPr/>
        </p:nvCxnSpPr>
        <p:spPr>
          <a:xfrm>
            <a:off x="7498572" y="854176"/>
            <a:ext cx="0" cy="386793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 xmlns:a16="http://schemas.microsoft.com/office/drawing/2014/main" id="{E50AE6FD-0F7A-43A9-B072-71F0A92FA18E}"/>
              </a:ext>
            </a:extLst>
          </p:cNvPr>
          <p:cNvSpPr txBox="1"/>
          <p:nvPr/>
        </p:nvSpPr>
        <p:spPr>
          <a:xfrm>
            <a:off x="5237042" y="1323640"/>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0.002s</a:t>
            </a:r>
            <a:endParaRPr kumimoji="1" lang="ja-JP" altLang="en-US" dirty="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A974FBD6-1516-4663-9952-D4B70A0874A8}"/>
              </a:ext>
            </a:extLst>
          </p:cNvPr>
          <p:cNvSpPr txBox="1"/>
          <p:nvPr/>
        </p:nvSpPr>
        <p:spPr>
          <a:xfrm>
            <a:off x="5228094" y="3881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0.020s</a:t>
            </a:r>
            <a:endParaRPr kumimoji="1" lang="ja-JP" altLang="en-US" dirty="0">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FA77C7B2-6BC2-4C54-BCFE-E8B3D8C603BB}"/>
              </a:ext>
            </a:extLst>
          </p:cNvPr>
          <p:cNvSpPr txBox="1"/>
          <p:nvPr/>
        </p:nvSpPr>
        <p:spPr>
          <a:xfrm>
            <a:off x="5228094" y="2693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0.010s</a:t>
            </a:r>
            <a:endParaRPr kumimoji="1" lang="ja-JP" altLang="en-US" dirty="0">
              <a:latin typeface="Arial" panose="020B0604020202020204" pitchFamily="34" charset="0"/>
              <a:cs typeface="Arial" panose="020B0604020202020204" pitchFamily="34" charset="0"/>
            </a:endParaRPr>
          </a:p>
        </p:txBody>
      </p:sp>
      <p:sp>
        <p:nvSpPr>
          <p:cNvPr id="29" name="フレーム 28">
            <a:extLst>
              <a:ext uri="{FF2B5EF4-FFF2-40B4-BE49-F238E27FC236}">
                <a16:creationId xmlns="" xmlns:a16="http://schemas.microsoft.com/office/drawing/2014/main" id="{CEF0B1FA-76EB-44E0-B986-A5F3620F991C}"/>
              </a:ext>
            </a:extLst>
          </p:cNvPr>
          <p:cNvSpPr/>
          <p:nvPr/>
        </p:nvSpPr>
        <p:spPr>
          <a:xfrm>
            <a:off x="6794778" y="5441310"/>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2" name="presureGradient">
            <a:hlinkClick r:id="" action="ppaction://media"/>
            <a:extLst>
              <a:ext uri="{FF2B5EF4-FFF2-40B4-BE49-F238E27FC236}">
                <a16:creationId xmlns="" xmlns:a16="http://schemas.microsoft.com/office/drawing/2014/main" id="{294C2858-BEF3-4DBF-A3D9-D2CA15725A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109" y="1285043"/>
            <a:ext cx="4665314" cy="3110209"/>
          </a:xfrm>
          <a:prstGeom prst="rect">
            <a:avLst/>
          </a:prstGeom>
          <a:ln w="19050">
            <a:solidFill>
              <a:schemeClr val="bg1">
                <a:lumMod val="50000"/>
              </a:schemeClr>
            </a:solidFill>
          </a:ln>
        </p:spPr>
      </p:pic>
      <p:pic>
        <p:nvPicPr>
          <p:cNvPr id="5" name="図 4">
            <a:extLst>
              <a:ext uri="{FF2B5EF4-FFF2-40B4-BE49-F238E27FC236}">
                <a16:creationId xmlns="" xmlns:a16="http://schemas.microsoft.com/office/drawing/2014/main" id="{359BBAD3-63D8-488C-BEA7-E0F1E3737C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518" y="910152"/>
            <a:ext cx="1188000" cy="1188000"/>
          </a:xfrm>
          <a:prstGeom prst="rect">
            <a:avLst/>
          </a:prstGeom>
        </p:spPr>
      </p:pic>
      <p:pic>
        <p:nvPicPr>
          <p:cNvPr id="7" name="図 6">
            <a:extLst>
              <a:ext uri="{FF2B5EF4-FFF2-40B4-BE49-F238E27FC236}">
                <a16:creationId xmlns="" xmlns:a16="http://schemas.microsoft.com/office/drawing/2014/main" id="{9840E22C-99D2-4CB5-B335-DD7702F83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1787" y="2223075"/>
            <a:ext cx="1188000" cy="1188000"/>
          </a:xfrm>
          <a:prstGeom prst="rect">
            <a:avLst/>
          </a:prstGeom>
        </p:spPr>
      </p:pic>
      <p:pic>
        <p:nvPicPr>
          <p:cNvPr id="9" name="図 8">
            <a:extLst>
              <a:ext uri="{FF2B5EF4-FFF2-40B4-BE49-F238E27FC236}">
                <a16:creationId xmlns="" xmlns:a16="http://schemas.microsoft.com/office/drawing/2014/main" id="{3010697C-4CC8-4D16-BA82-F0A8424775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1787" y="3512807"/>
            <a:ext cx="1188000" cy="1188000"/>
          </a:xfrm>
          <a:prstGeom prst="rect">
            <a:avLst/>
          </a:prstGeom>
        </p:spPr>
      </p:pic>
      <p:pic>
        <p:nvPicPr>
          <p:cNvPr id="11" name="図 10">
            <a:extLst>
              <a:ext uri="{FF2B5EF4-FFF2-40B4-BE49-F238E27FC236}">
                <a16:creationId xmlns="" xmlns:a16="http://schemas.microsoft.com/office/drawing/2014/main" id="{69FCE43B-E7ED-4373-BBFE-CDD330C603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187" y="910152"/>
            <a:ext cx="1188000" cy="1188000"/>
          </a:xfrm>
          <a:prstGeom prst="rect">
            <a:avLst/>
          </a:prstGeom>
        </p:spPr>
      </p:pic>
      <p:pic>
        <p:nvPicPr>
          <p:cNvPr id="15" name="図 14">
            <a:extLst>
              <a:ext uri="{FF2B5EF4-FFF2-40B4-BE49-F238E27FC236}">
                <a16:creationId xmlns="" xmlns:a16="http://schemas.microsoft.com/office/drawing/2014/main" id="{144FCF40-C90E-45E0-92EA-7E8B9BB4D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4187" y="2233243"/>
            <a:ext cx="1188000" cy="1188000"/>
          </a:xfrm>
          <a:prstGeom prst="rect">
            <a:avLst/>
          </a:prstGeom>
        </p:spPr>
      </p:pic>
      <p:pic>
        <p:nvPicPr>
          <p:cNvPr id="17" name="図 16">
            <a:extLst>
              <a:ext uri="{FF2B5EF4-FFF2-40B4-BE49-F238E27FC236}">
                <a16:creationId xmlns="" xmlns:a16="http://schemas.microsoft.com/office/drawing/2014/main" id="{D05FB240-4B17-48DC-BF3D-E83CF89246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4187" y="3512807"/>
            <a:ext cx="1188000" cy="1188000"/>
          </a:xfrm>
          <a:prstGeom prst="rect">
            <a:avLst/>
          </a:prstGeom>
        </p:spPr>
      </p:pic>
    </p:spTree>
    <p:extLst>
      <p:ext uri="{BB962C8B-B14F-4D97-AF65-F5344CB8AC3E}">
        <p14:creationId xmlns:p14="http://schemas.microsoft.com/office/powerpoint/2010/main" val="179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CD5E5805-15E2-4E6B-BA66-70723C4BA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6" y="1069496"/>
            <a:ext cx="4222314" cy="3166736"/>
          </a:xfrm>
          <a:prstGeom prst="rect">
            <a:avLst/>
          </a:prstGeom>
          <a:ln w="19050">
            <a:solidFill>
              <a:schemeClr val="bg1">
                <a:lumMod val="50000"/>
              </a:schemeClr>
            </a:solidFill>
          </a:ln>
        </p:spPr>
      </p:pic>
      <p:cxnSp>
        <p:nvCxnSpPr>
          <p:cNvPr id="11" name="直線コネクタ 10"/>
          <p:cNvCxnSpPr>
            <a:cxnSpLocks/>
          </p:cNvCxnSpPr>
          <p:nvPr/>
        </p:nvCxnSpPr>
        <p:spPr>
          <a:xfrm>
            <a:off x="3804890" y="1344031"/>
            <a:ext cx="15613"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flipH="1">
            <a:off x="3196928" y="1344031"/>
            <a:ext cx="23678"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741877" y="2515516"/>
            <a:ext cx="857072" cy="276999"/>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0.174 s</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2866184" y="3181462"/>
            <a:ext cx="1198076" cy="369332"/>
          </a:xfrm>
          <a:prstGeom prst="rect">
            <a:avLst/>
          </a:prstGeom>
          <a:noFill/>
        </p:spPr>
        <p:txBody>
          <a:bodyPr wrap="square" rtlCol="0">
            <a:spAutoFit/>
          </a:bodyPr>
          <a:lstStyle/>
          <a:p>
            <a:r>
              <a:rPr lang="en-US" altLang="ja-JP" sz="1050" dirty="0">
                <a:solidFill>
                  <a:srgbClr val="FF0000"/>
                </a:solidFill>
                <a:latin typeface="Arial" panose="020B0604020202020204" pitchFamily="34" charset="0"/>
                <a:cs typeface="Arial" panose="020B0604020202020204" pitchFamily="34" charset="0"/>
              </a:rPr>
              <a:t>Approx.</a:t>
            </a:r>
            <a:r>
              <a:rPr lang="ja-JP" altLang="en-US" dirty="0">
                <a:solidFill>
                  <a:srgbClr val="FF0000"/>
                </a:solidFill>
                <a:latin typeface="Arial" panose="020B0604020202020204" pitchFamily="34" charset="0"/>
                <a:cs typeface="Arial" panose="020B0604020202020204" pitchFamily="34" charset="0"/>
              </a:rPr>
              <a:t> </a:t>
            </a:r>
            <a:r>
              <a:rPr lang="en-US" altLang="ja-JP" dirty="0">
                <a:solidFill>
                  <a:srgbClr val="FF0000"/>
                </a:solidFill>
                <a:latin typeface="Arial" panose="020B0604020202020204" pitchFamily="34" charset="0"/>
                <a:cs typeface="Arial" panose="020B0604020202020204" pitchFamily="34" charset="0"/>
              </a:rPr>
              <a:t>83%</a:t>
            </a:r>
            <a:endParaRPr kumimoji="1" lang="ja-JP" altLang="en-US" dirty="0">
              <a:solidFill>
                <a:srgbClr val="FF0000"/>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468390" y="2496025"/>
            <a:ext cx="758339" cy="276999"/>
          </a:xfrm>
          <a:prstGeom prst="rect">
            <a:avLst/>
          </a:prstGeom>
          <a:noFill/>
        </p:spPr>
        <p:txBody>
          <a:bodyPr wrap="square" rtlCol="0">
            <a:spAutoFit/>
          </a:bodyPr>
          <a:lstStyle/>
          <a:p>
            <a:r>
              <a:rPr kumimoji="1" lang="en-US" altLang="ja-JP" sz="1200" dirty="0">
                <a:solidFill>
                  <a:srgbClr val="332890"/>
                </a:solidFill>
                <a:latin typeface="Arial" panose="020B0604020202020204" pitchFamily="34" charset="0"/>
                <a:cs typeface="Arial" panose="020B0604020202020204" pitchFamily="34" charset="0"/>
              </a:rPr>
              <a:t>0.210 s</a:t>
            </a:r>
            <a:endParaRPr kumimoji="1" lang="ja-JP" altLang="en-US" sz="1200" dirty="0">
              <a:solidFill>
                <a:srgbClr val="332890"/>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powder filling took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83% time </a:t>
            </a:r>
            <a:r>
              <a:rPr lang="en-US" altLang="ja-JP" sz="1400" dirty="0">
                <a:latin typeface="Arial" panose="020B0604020202020204" pitchFamily="34" charset="0"/>
                <a:ea typeface="メイリオ" panose="020B0604030504040204" pitchFamily="50" charset="-128"/>
                <a:cs typeface="Arial" panose="020B0604020202020204" pitchFamily="34" charset="0"/>
              </a:rPr>
              <a:t>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shortened the powder filling time</a:t>
            </a:r>
            <a:r>
              <a:rPr lang="en-US" altLang="ja-JP" sz="1400" dirty="0">
                <a:latin typeface="Arial" panose="020B0604020202020204" pitchFamily="34" charset="0"/>
                <a:ea typeface="メイリオ" panose="020B0604030504040204" pitchFamily="50" charset="-128"/>
                <a:cs typeface="Arial" panose="020B0604020202020204" pitchFamily="34" charset="0"/>
              </a:rPr>
              <a:t>.</a:t>
            </a:r>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255723"/>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77" name="右矢印 76"/>
          <p:cNvSpPr/>
          <p:nvPr/>
        </p:nvSpPr>
        <p:spPr>
          <a:xfrm rot="10800000">
            <a:off x="3220606" y="2943315"/>
            <a:ext cx="587103" cy="28512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648544"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the flux of powder flow increased rapidly 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accelerated the flux of powder</a:t>
            </a:r>
            <a:r>
              <a:rPr lang="en-US" altLang="ja-JP" sz="1400" dirty="0">
                <a:latin typeface="Arial" panose="020B0604020202020204" pitchFamily="34" charset="0"/>
                <a:ea typeface="メイリオ" panose="020B0604030504040204" pitchFamily="50" charset="-128"/>
                <a:cs typeface="Arial" panose="020B0604020202020204" pitchFamily="34" charset="0"/>
              </a:rPr>
              <a:t>.</a:t>
            </a:r>
          </a:p>
        </p:txBody>
      </p:sp>
      <p:sp>
        <p:nvSpPr>
          <p:cNvPr id="26" name="タイトル 1">
            <a:extLst>
              <a:ext uri="{FF2B5EF4-FFF2-40B4-BE49-F238E27FC236}">
                <a16:creationId xmlns="" xmlns:a16="http://schemas.microsoft.com/office/drawing/2014/main" id="{1FD9B3FD-14BD-4FDE-B791-0FF8BC4A3841}"/>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7" name="下矢印 15">
            <a:extLst>
              <a:ext uri="{FF2B5EF4-FFF2-40B4-BE49-F238E27FC236}">
                <a16:creationId xmlns="" xmlns:a16="http://schemas.microsoft.com/office/drawing/2014/main" id="{1755C2E6-287A-48BE-B32B-BF6F6DB8B2CC}"/>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16">
            <a:extLst>
              <a:ext uri="{FF2B5EF4-FFF2-40B4-BE49-F238E27FC236}">
                <a16:creationId xmlns="" xmlns:a16="http://schemas.microsoft.com/office/drawing/2014/main" id="{10A5338A-16EE-4395-8D98-94B6A63DEE3E}"/>
              </a:ext>
            </a:extLst>
          </p:cNvPr>
          <p:cNvSpPr txBox="1">
            <a:spLocks/>
          </p:cNvSpPr>
          <p:nvPr/>
        </p:nvSpPr>
        <p:spPr>
          <a:xfrm>
            <a:off x="794814" y="5506092"/>
            <a:ext cx="834918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The flux increased rapidly and the filling time was shortened</a:t>
            </a:r>
          </a:p>
        </p:txBody>
      </p:sp>
      <p:pic>
        <p:nvPicPr>
          <p:cNvPr id="30" name="図 29">
            <a:extLst>
              <a:ext uri="{FF2B5EF4-FFF2-40B4-BE49-F238E27FC236}">
                <a16:creationId xmlns="" xmlns:a16="http://schemas.microsoft.com/office/drawing/2014/main" id="{10B9D6BA-C1BF-46A5-B87C-B947D1229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544" y="1086131"/>
            <a:ext cx="4213911" cy="3160433"/>
          </a:xfrm>
          <a:prstGeom prst="rect">
            <a:avLst/>
          </a:prstGeom>
          <a:ln w="19050">
            <a:solidFill>
              <a:schemeClr val="bg1">
                <a:lumMod val="50000"/>
              </a:schemeClr>
            </a:solidFill>
          </a:ln>
        </p:spPr>
      </p:pic>
      <p:sp>
        <p:nvSpPr>
          <p:cNvPr id="31" name="正方形/長方形 30">
            <a:extLst>
              <a:ext uri="{FF2B5EF4-FFF2-40B4-BE49-F238E27FC236}">
                <a16:creationId xmlns="" xmlns:a16="http://schemas.microsoft.com/office/drawing/2014/main" id="{CA1E078A-CE46-446B-997C-0E0E2755B82B}"/>
              </a:ext>
            </a:extLst>
          </p:cNvPr>
          <p:cNvSpPr/>
          <p:nvPr/>
        </p:nvSpPr>
        <p:spPr>
          <a:xfrm>
            <a:off x="4783083" y="2043872"/>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 xmlns:a16="http://schemas.microsoft.com/office/drawing/2014/main" id="{A9665B64-C228-4197-A019-A6EE2C2DEB0B}"/>
              </a:ext>
            </a:extLst>
          </p:cNvPr>
          <p:cNvSpPr txBox="1"/>
          <p:nvPr/>
        </p:nvSpPr>
        <p:spPr>
          <a:xfrm rot="16200000">
            <a:off x="3763922" y="2399076"/>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pic>
        <p:nvPicPr>
          <p:cNvPr id="5" name="図 4">
            <a:extLst>
              <a:ext uri="{FF2B5EF4-FFF2-40B4-BE49-F238E27FC236}">
                <a16:creationId xmlns="" xmlns:a16="http://schemas.microsoft.com/office/drawing/2014/main" id="{147A0C08-BC44-4058-A3B8-04798E71B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77" y="1384962"/>
            <a:ext cx="1834363" cy="426242"/>
          </a:xfrm>
          <a:prstGeom prst="rect">
            <a:avLst/>
          </a:prstGeom>
        </p:spPr>
      </p:pic>
      <p:pic>
        <p:nvPicPr>
          <p:cNvPr id="21" name="図 20">
            <a:extLst>
              <a:ext uri="{FF2B5EF4-FFF2-40B4-BE49-F238E27FC236}">
                <a16:creationId xmlns="" xmlns:a16="http://schemas.microsoft.com/office/drawing/2014/main" id="{0EFBC384-90A9-4822-9378-1D4B4C2B5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99" y="1333580"/>
            <a:ext cx="1834363" cy="426242"/>
          </a:xfrm>
          <a:prstGeom prst="rect">
            <a:avLst/>
          </a:prstGeom>
        </p:spPr>
      </p:pic>
    </p:spTree>
    <p:extLst>
      <p:ext uri="{BB962C8B-B14F-4D97-AF65-F5344CB8AC3E}">
        <p14:creationId xmlns:p14="http://schemas.microsoft.com/office/powerpoint/2010/main" val="856501584"/>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29844</TotalTime>
  <Words>2187</Words>
  <Application>Microsoft Office PowerPoint</Application>
  <PresentationFormat>画面に合わせる (4:3)</PresentationFormat>
  <Paragraphs>309</Paragraphs>
  <Slides>20</Slides>
  <Notes>10</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20</vt:i4>
      </vt:variant>
    </vt:vector>
  </HeadingPairs>
  <TitlesOfParts>
    <vt:vector size="35" baseType="lpstr">
      <vt:lpstr>ＭＳ Ｐゴシック</vt:lpstr>
      <vt:lpstr>ＭＳ 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Numerical Method</vt:lpstr>
      <vt:lpstr>PowerPoint プレゼンテーション</vt:lpstr>
      <vt:lpstr> Simulation Conditions</vt:lpstr>
      <vt:lpstr> Results &amp; Discussion (Effect of punch movement)</vt:lpstr>
      <vt:lpstr> Results &amp; Discussion (Air Pressure Gradient)</vt:lpstr>
      <vt:lpstr>PowerPoint プレゼンテーション</vt:lpstr>
      <vt:lpstr>PowerPoint プレゼンテーション</vt:lpstr>
      <vt:lpstr> Simulation Conditions</vt:lpstr>
      <vt:lpstr>PowerPoint プレゼンテーション</vt:lpstr>
      <vt:lpstr>PowerPoint プレゼンテーション</vt:lpstr>
      <vt:lpstr> Results &amp; Discussion (Void Fraction)</vt:lpstr>
      <vt:lpstr> Conclusions</vt:lpstr>
      <vt:lpstr>PowerPoint プレゼンテーション</vt:lpstr>
      <vt:lpstr> Conclusions</vt:lpstr>
      <vt:lpstr>PowerPoint プレゼンテーション</vt:lpstr>
      <vt:lpstr> Numerical Method</vt:lpstr>
      <vt:lpstr> Numerical Method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2956</cp:revision>
  <dcterms:created xsi:type="dcterms:W3CDTF">2018-11-05T05:45:49Z</dcterms:created>
  <dcterms:modified xsi:type="dcterms:W3CDTF">2019-07-11T02:06:32Z</dcterms:modified>
</cp:coreProperties>
</file>